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Fira Sans Extra Condensed Medium"/>
      <p:regular r:id="rId39"/>
      <p:bold r:id="rId40"/>
      <p:italic r:id="rId41"/>
      <p:boldItalic r:id="rId42"/>
    </p:embeddedFont>
    <p:embeddedFont>
      <p:font typeface="EB Garamond"/>
      <p:regular r:id="rId43"/>
      <p:bold r:id="rId44"/>
      <p:italic r:id="rId45"/>
      <p:boldItalic r:id="rId46"/>
    </p:embeddedFont>
    <p:embeddedFont>
      <p:font typeface="Squada One"/>
      <p:regular r:id="rId47"/>
    </p:embeddedFont>
    <p:embeddedFont>
      <p:font typeface="Fira Sans"/>
      <p:regular r:id="rId48"/>
      <p:bold r:id="rId49"/>
      <p:italic r:id="rId50"/>
      <p:boldItalic r:id="rId51"/>
    </p:embeddedFont>
    <p:embeddedFont>
      <p:font typeface="Montserrat ExtraBold"/>
      <p:bold r:id="rId52"/>
      <p:boldItalic r:id="rId53"/>
    </p:embeddedFont>
    <p:embeddedFont>
      <p:font typeface="Oswald"/>
      <p:regular r:id="rId54"/>
      <p:bold r:id="rId55"/>
    </p:embeddedFont>
    <p:embeddedFont>
      <p:font typeface="Barlow Light"/>
      <p:regular r:id="rId56"/>
      <p:bold r:id="rId57"/>
      <p:italic r:id="rId58"/>
      <p:boldItalic r:id="rId59"/>
    </p:embeddedFont>
    <p:embeddedFont>
      <p:font typeface="Fira Sans Extra Condensed"/>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9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B04497-B62A-4B1C-A7C5-295AB3306159}">
  <a:tblStyle styleId="{E9B04497-B62A-4B1C-A7C5-295AB33061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9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EBGaramond-bold.fntdata"/><Relationship Id="rId43" Type="http://schemas.openxmlformats.org/officeDocument/2006/relationships/font" Target="fonts/EBGaramond-regular.fntdata"/><Relationship Id="rId46" Type="http://schemas.openxmlformats.org/officeDocument/2006/relationships/font" Target="fonts/EBGaramond-boldItalic.fntdata"/><Relationship Id="rId45" Type="http://schemas.openxmlformats.org/officeDocument/2006/relationships/font" Target="fonts/EBGaramon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regular.fntdata"/><Relationship Id="rId47" Type="http://schemas.openxmlformats.org/officeDocument/2006/relationships/font" Target="fonts/SquadaOne-regular.fntdata"/><Relationship Id="rId49" Type="http://schemas.openxmlformats.org/officeDocument/2006/relationships/font" Target="fonts/FiraSa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Montserrat-regular.fntdata"/><Relationship Id="rId34" Type="http://schemas.openxmlformats.org/officeDocument/2006/relationships/font" Target="fonts/Roboto-boldItalic.fntdata"/><Relationship Id="rId37" Type="http://schemas.openxmlformats.org/officeDocument/2006/relationships/font" Target="fonts/Montserrat-italic.fntdata"/><Relationship Id="rId36" Type="http://schemas.openxmlformats.org/officeDocument/2006/relationships/font" Target="fonts/Montserrat-bold.fntdata"/><Relationship Id="rId39" Type="http://schemas.openxmlformats.org/officeDocument/2006/relationships/font" Target="fonts/FiraSansExtraCondensedMedium-regular.fntdata"/><Relationship Id="rId38" Type="http://schemas.openxmlformats.org/officeDocument/2006/relationships/font" Target="fonts/Montserrat-boldItalic.fntdata"/><Relationship Id="rId62" Type="http://schemas.openxmlformats.org/officeDocument/2006/relationships/font" Target="fonts/FiraSansExtraCondensed-italic.fntdata"/><Relationship Id="rId61" Type="http://schemas.openxmlformats.org/officeDocument/2006/relationships/font" Target="fonts/FiraSansExtraCondensed-bold.fntdata"/><Relationship Id="rId20" Type="http://schemas.openxmlformats.org/officeDocument/2006/relationships/slide" Target="slides/slide13.xml"/><Relationship Id="rId63" Type="http://schemas.openxmlformats.org/officeDocument/2006/relationships/font" Target="fonts/FiraSansExtraCondensed-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FiraSansExtraCondensed-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boldItalic.fntdata"/><Relationship Id="rId50" Type="http://schemas.openxmlformats.org/officeDocument/2006/relationships/font" Target="fonts/FiraSans-italic.fntdata"/><Relationship Id="rId53" Type="http://schemas.openxmlformats.org/officeDocument/2006/relationships/font" Target="fonts/MontserratExtraBold-boldItalic.fntdata"/><Relationship Id="rId52" Type="http://schemas.openxmlformats.org/officeDocument/2006/relationships/font" Target="fonts/MontserratExtraBold-bold.fntdata"/><Relationship Id="rId11" Type="http://schemas.openxmlformats.org/officeDocument/2006/relationships/slide" Target="slides/slide4.xml"/><Relationship Id="rId55" Type="http://schemas.openxmlformats.org/officeDocument/2006/relationships/font" Target="fonts/Oswald-bold.fntdata"/><Relationship Id="rId10" Type="http://schemas.openxmlformats.org/officeDocument/2006/relationships/slide" Target="slides/slide3.xml"/><Relationship Id="rId54" Type="http://schemas.openxmlformats.org/officeDocument/2006/relationships/font" Target="fonts/Oswald-regular.fntdata"/><Relationship Id="rId13" Type="http://schemas.openxmlformats.org/officeDocument/2006/relationships/slide" Target="slides/slide6.xml"/><Relationship Id="rId57" Type="http://schemas.openxmlformats.org/officeDocument/2006/relationships/font" Target="fonts/BarlowLight-bold.fntdata"/><Relationship Id="rId12" Type="http://schemas.openxmlformats.org/officeDocument/2006/relationships/slide" Target="slides/slide5.xml"/><Relationship Id="rId56" Type="http://schemas.openxmlformats.org/officeDocument/2006/relationships/font" Target="fonts/BarlowLight-regular.fntdata"/><Relationship Id="rId15" Type="http://schemas.openxmlformats.org/officeDocument/2006/relationships/slide" Target="slides/slide8.xml"/><Relationship Id="rId59" Type="http://schemas.openxmlformats.org/officeDocument/2006/relationships/font" Target="fonts/BarlowLight-boldItalic.fntdata"/><Relationship Id="rId14" Type="http://schemas.openxmlformats.org/officeDocument/2006/relationships/slide" Target="slides/slide7.xml"/><Relationship Id="rId58" Type="http://schemas.openxmlformats.org/officeDocument/2006/relationships/font" Target="fonts/Barlow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3abb518e8_0_17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3abb518e8_0_17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13652e49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13652e49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13652e490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13652e490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abb518e8_0_18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abb518e8_0_18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13abb518e8_0_18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13abb518e8_0_18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3abb518e8_0_18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3abb518e8_0_18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13abb518e8_0_16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13abb518e8_0_16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3abb518e8_0_17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3abb518e8_0_17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13abb518e8_0_18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13abb518e8_0_18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13abb518e8_0_18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13abb518e8_0_18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14cc4e12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14cc4e12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3abb518e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3abb518e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110e43a9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110e43a9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13abb518e8_0_18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13abb518e8_0_18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13abb518e8_0_17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13abb518e8_0_17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110e43a8a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110e43a8a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3abb518e8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3abb518e8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10e43a8a5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110e43a8a5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3abb545b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3abb545b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3abb518e8_0_18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3abb518e8_0_18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13abb518e8_0_16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13abb518e8_0_16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110e43a8a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110e43a8a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13abb545b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13abb545b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 name="Google Shape;15;p2"/>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0" name="Shape 80"/>
        <p:cNvGrpSpPr/>
        <p:nvPr/>
      </p:nvGrpSpPr>
      <p:grpSpPr>
        <a:xfrm>
          <a:off x="0" y="0"/>
          <a:ext cx="0" cy="0"/>
          <a:chOff x="0" y="0"/>
          <a:chExt cx="0" cy="0"/>
        </a:xfrm>
      </p:grpSpPr>
      <p:sp>
        <p:nvSpPr>
          <p:cNvPr id="81" name="Google Shape;81;p11"/>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83" name="Google Shape;83;p11"/>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84" name="Google Shape;84;p11"/>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b="1">
                <a:solidFill>
                  <a:srgbClr val="000000"/>
                </a:solidFill>
                <a:latin typeface="Oswald"/>
                <a:ea typeface="Oswald"/>
                <a:cs typeface="Oswald"/>
                <a:sym typeface="Oswald"/>
              </a:defRPr>
            </a:lvl2pPr>
            <a:lvl3pPr lvl="2" rtl="0">
              <a:spcBef>
                <a:spcPts val="1600"/>
              </a:spcBef>
              <a:spcAft>
                <a:spcPts val="0"/>
              </a:spcAft>
              <a:buNone/>
              <a:defRPr b="1">
                <a:solidFill>
                  <a:srgbClr val="000000"/>
                </a:solidFill>
                <a:latin typeface="Oswald"/>
                <a:ea typeface="Oswald"/>
                <a:cs typeface="Oswald"/>
                <a:sym typeface="Oswald"/>
              </a:defRPr>
            </a:lvl3pPr>
            <a:lvl4pPr lvl="3" rtl="0">
              <a:spcBef>
                <a:spcPts val="1600"/>
              </a:spcBef>
              <a:spcAft>
                <a:spcPts val="0"/>
              </a:spcAft>
              <a:buNone/>
              <a:defRPr b="1">
                <a:solidFill>
                  <a:srgbClr val="000000"/>
                </a:solidFill>
                <a:latin typeface="Oswald"/>
                <a:ea typeface="Oswald"/>
                <a:cs typeface="Oswald"/>
                <a:sym typeface="Oswald"/>
              </a:defRPr>
            </a:lvl4pPr>
            <a:lvl5pPr lvl="4" rtl="0">
              <a:spcBef>
                <a:spcPts val="1600"/>
              </a:spcBef>
              <a:spcAft>
                <a:spcPts val="0"/>
              </a:spcAft>
              <a:buNone/>
              <a:defRPr b="1">
                <a:solidFill>
                  <a:srgbClr val="000000"/>
                </a:solidFill>
                <a:latin typeface="Oswald"/>
                <a:ea typeface="Oswald"/>
                <a:cs typeface="Oswald"/>
                <a:sym typeface="Oswald"/>
              </a:defRPr>
            </a:lvl5pPr>
            <a:lvl6pPr lvl="5" rtl="0">
              <a:spcBef>
                <a:spcPts val="1600"/>
              </a:spcBef>
              <a:spcAft>
                <a:spcPts val="0"/>
              </a:spcAft>
              <a:buNone/>
              <a:defRPr b="1">
                <a:solidFill>
                  <a:srgbClr val="000000"/>
                </a:solidFill>
                <a:latin typeface="Oswald"/>
                <a:ea typeface="Oswald"/>
                <a:cs typeface="Oswald"/>
                <a:sym typeface="Oswald"/>
              </a:defRPr>
            </a:lvl6pPr>
            <a:lvl7pPr lvl="6" rtl="0">
              <a:spcBef>
                <a:spcPts val="1600"/>
              </a:spcBef>
              <a:spcAft>
                <a:spcPts val="0"/>
              </a:spcAft>
              <a:buNone/>
              <a:defRPr b="1">
                <a:solidFill>
                  <a:srgbClr val="000000"/>
                </a:solidFill>
                <a:latin typeface="Oswald"/>
                <a:ea typeface="Oswald"/>
                <a:cs typeface="Oswald"/>
                <a:sym typeface="Oswald"/>
              </a:defRPr>
            </a:lvl7pPr>
            <a:lvl8pPr lvl="7" rtl="0">
              <a:spcBef>
                <a:spcPts val="1600"/>
              </a:spcBef>
              <a:spcAft>
                <a:spcPts val="0"/>
              </a:spcAft>
              <a:buNone/>
              <a:defRPr b="1">
                <a:solidFill>
                  <a:srgbClr val="000000"/>
                </a:solidFill>
                <a:latin typeface="Oswald"/>
                <a:ea typeface="Oswald"/>
                <a:cs typeface="Oswald"/>
                <a:sym typeface="Oswald"/>
              </a:defRPr>
            </a:lvl8pPr>
            <a:lvl9pPr lvl="8" rtl="0">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bg>
      <p:bgPr>
        <a:solidFill>
          <a:schemeClr val="dk1"/>
        </a:solidFill>
      </p:bgPr>
    </p:bg>
    <p:spTree>
      <p:nvGrpSpPr>
        <p:cNvPr id="85" name="Shape 85"/>
        <p:cNvGrpSpPr/>
        <p:nvPr/>
      </p:nvGrpSpPr>
      <p:grpSpPr>
        <a:xfrm>
          <a:off x="0" y="0"/>
          <a:ext cx="0" cy="0"/>
          <a:chOff x="0" y="0"/>
          <a:chExt cx="0" cy="0"/>
        </a:xfrm>
      </p:grpSpPr>
      <p:grpSp>
        <p:nvGrpSpPr>
          <p:cNvPr id="86" name="Google Shape;86;p12"/>
          <p:cNvGrpSpPr/>
          <p:nvPr/>
        </p:nvGrpSpPr>
        <p:grpSpPr>
          <a:xfrm>
            <a:off x="6098378" y="5"/>
            <a:ext cx="3045625" cy="2030570"/>
            <a:chOff x="6098378" y="5"/>
            <a:chExt cx="3045625" cy="2030570"/>
          </a:xfrm>
        </p:grpSpPr>
        <p:sp>
          <p:nvSpPr>
            <p:cNvPr id="87" name="Google Shape;87;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3" name="Google Shape;93;p1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grpSp>
        <p:nvGrpSpPr>
          <p:cNvPr id="96" name="Google Shape;96;p13"/>
          <p:cNvGrpSpPr/>
          <p:nvPr/>
        </p:nvGrpSpPr>
        <p:grpSpPr>
          <a:xfrm>
            <a:off x="0" y="3903669"/>
            <a:ext cx="9144000" cy="1239925"/>
            <a:chOff x="0" y="3903669"/>
            <a:chExt cx="9144000" cy="1239925"/>
          </a:xfrm>
        </p:grpSpPr>
        <p:sp>
          <p:nvSpPr>
            <p:cNvPr id="97" name="Google Shape;97;p13"/>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04" name="Google Shape;104;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07" name="Shape 107"/>
        <p:cNvGrpSpPr/>
        <p:nvPr/>
      </p:nvGrpSpPr>
      <p:grpSpPr>
        <a:xfrm>
          <a:off x="0" y="0"/>
          <a:ext cx="0" cy="0"/>
          <a:chOff x="0" y="0"/>
          <a:chExt cx="0" cy="0"/>
        </a:xfrm>
      </p:grpSpPr>
      <p:sp>
        <p:nvSpPr>
          <p:cNvPr id="108" name="Google Shape;108;p15"/>
          <p:cNvSpPr txBox="1"/>
          <p:nvPr>
            <p:ph type="ctrTitle"/>
          </p:nvPr>
        </p:nvSpPr>
        <p:spPr>
          <a:xfrm>
            <a:off x="4737375" y="1553275"/>
            <a:ext cx="3244200" cy="159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b="1" sz="4500">
                <a:latin typeface="Fira Sans Extra Condensed"/>
                <a:ea typeface="Fira Sans Extra Condensed"/>
                <a:cs typeface="Fira Sans Extra Condensed"/>
                <a:sym typeface="Fira Sans Extra Condensed"/>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09" name="Google Shape;109;p15"/>
          <p:cNvSpPr txBox="1"/>
          <p:nvPr>
            <p:ph idx="1" type="subTitle"/>
          </p:nvPr>
        </p:nvSpPr>
        <p:spPr>
          <a:xfrm>
            <a:off x="4746733" y="3256500"/>
            <a:ext cx="3244200" cy="37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
        <p:nvSpPr>
          <p:cNvPr id="111" name="Google Shape;111;p16"/>
          <p:cNvSpPr txBox="1"/>
          <p:nvPr>
            <p:ph type="title"/>
          </p:nvPr>
        </p:nvSpPr>
        <p:spPr>
          <a:xfrm>
            <a:off x="3149400" y="411475"/>
            <a:ext cx="28452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115" name="Shape 115"/>
        <p:cNvGrpSpPr/>
        <p:nvPr/>
      </p:nvGrpSpPr>
      <p:grpSpPr>
        <a:xfrm>
          <a:off x="0" y="0"/>
          <a:ext cx="0" cy="0"/>
          <a:chOff x="0" y="0"/>
          <a:chExt cx="0" cy="0"/>
        </a:xfrm>
      </p:grpSpPr>
      <p:sp>
        <p:nvSpPr>
          <p:cNvPr id="116" name="Google Shape;116;p18"/>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19" name="Google Shape;119;p18"/>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0" name="Google Shape;120;p18"/>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1" name="Google Shape;121;p18"/>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2" name="Google Shape;122;p18"/>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23" name="Shape 123"/>
        <p:cNvGrpSpPr/>
        <p:nvPr/>
      </p:nvGrpSpPr>
      <p:grpSpPr>
        <a:xfrm>
          <a:off x="0" y="0"/>
          <a:ext cx="0" cy="0"/>
          <a:chOff x="0" y="0"/>
          <a:chExt cx="0" cy="0"/>
        </a:xfrm>
      </p:grpSpPr>
      <p:sp>
        <p:nvSpPr>
          <p:cNvPr id="124" name="Google Shape;124;p19"/>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25" name="Google Shape;125;p19"/>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19"/>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27" name="Google Shape;127;p19"/>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28" name="Google Shape;128;p19"/>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19"/>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19"/>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31" name="Google Shape;131;p19"/>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19"/>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33" name="Google Shape;133;p19"/>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34" name="Google Shape;134;p1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9"/>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19"/>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38" name="Google Shape;138;p19"/>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39" name="Google Shape;139;p19"/>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0" name="Google Shape;140;p19"/>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19"/>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42" name="Google Shape;142;p19"/>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19"/>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44" name="Google Shape;144;p1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146" name="Shape 146"/>
        <p:cNvGrpSpPr/>
        <p:nvPr/>
      </p:nvGrpSpPr>
      <p:grpSpPr>
        <a:xfrm>
          <a:off x="0" y="0"/>
          <a:ext cx="0" cy="0"/>
          <a:chOff x="0" y="0"/>
          <a:chExt cx="0" cy="0"/>
        </a:xfrm>
      </p:grpSpPr>
      <p:sp>
        <p:nvSpPr>
          <p:cNvPr id="147" name="Google Shape;147;p20"/>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49" name="Google Shape;149;p20"/>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150" name="Shape 150"/>
        <p:cNvGrpSpPr/>
        <p:nvPr/>
      </p:nvGrpSpPr>
      <p:grpSpPr>
        <a:xfrm>
          <a:off x="0" y="0"/>
          <a:ext cx="0" cy="0"/>
          <a:chOff x="0" y="0"/>
          <a:chExt cx="0" cy="0"/>
        </a:xfrm>
      </p:grpSpPr>
      <p:sp>
        <p:nvSpPr>
          <p:cNvPr id="151" name="Google Shape;151;p21"/>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3" name="Google Shape;153;p21"/>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8" name="Google Shape;18;p3"/>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 name="Google Shape;19;p3"/>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1" name="Google Shape;21;p3"/>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3"/>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4" name="Google Shape;24;p3"/>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3"/>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7" name="Google Shape;27;p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3"/>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31" name="Google Shape;31;p3"/>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2" name="Google Shape;32;p3"/>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 name="Google Shape;33;p3"/>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5" name="Google Shape;35;p3"/>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3"/>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154" name="Shape 154"/>
        <p:cNvGrpSpPr/>
        <p:nvPr/>
      </p:nvGrpSpPr>
      <p:grpSpPr>
        <a:xfrm>
          <a:off x="0" y="0"/>
          <a:ext cx="0" cy="0"/>
          <a:chOff x="0" y="0"/>
          <a:chExt cx="0" cy="0"/>
        </a:xfrm>
      </p:grpSpPr>
      <p:sp>
        <p:nvSpPr>
          <p:cNvPr id="155" name="Google Shape;155;p22"/>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6" name="Google Shape;156;p22"/>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57" name="Google Shape;157;p22"/>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59" name="Google Shape;159;p22"/>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62" name="Google Shape;162;p22"/>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64" name="Google Shape;164;p22"/>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165" name="Shape 165"/>
        <p:cNvGrpSpPr/>
        <p:nvPr/>
      </p:nvGrpSpPr>
      <p:grpSpPr>
        <a:xfrm>
          <a:off x="0" y="0"/>
          <a:ext cx="0" cy="0"/>
          <a:chOff x="0" y="0"/>
          <a:chExt cx="0" cy="0"/>
        </a:xfrm>
      </p:grpSpPr>
      <p:sp>
        <p:nvSpPr>
          <p:cNvPr id="166" name="Google Shape;166;p2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68" name="Google Shape;168;p2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170" name="Shape 170"/>
        <p:cNvGrpSpPr/>
        <p:nvPr/>
      </p:nvGrpSpPr>
      <p:grpSpPr>
        <a:xfrm>
          <a:off x="0" y="0"/>
          <a:ext cx="0" cy="0"/>
          <a:chOff x="0" y="0"/>
          <a:chExt cx="0" cy="0"/>
        </a:xfrm>
      </p:grpSpPr>
      <p:sp>
        <p:nvSpPr>
          <p:cNvPr id="171" name="Google Shape;171;p24"/>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74" name="Google Shape;174;p24"/>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176" name="Shape 176"/>
        <p:cNvGrpSpPr/>
        <p:nvPr/>
      </p:nvGrpSpPr>
      <p:grpSpPr>
        <a:xfrm>
          <a:off x="0" y="0"/>
          <a:ext cx="0" cy="0"/>
          <a:chOff x="0" y="0"/>
          <a:chExt cx="0" cy="0"/>
        </a:xfrm>
      </p:grpSpPr>
      <p:sp>
        <p:nvSpPr>
          <p:cNvPr id="177" name="Google Shape;177;p25"/>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80" name="Google Shape;180;p25"/>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182" name="Shape 182"/>
        <p:cNvGrpSpPr/>
        <p:nvPr/>
      </p:nvGrpSpPr>
      <p:grpSpPr>
        <a:xfrm>
          <a:off x="0" y="0"/>
          <a:ext cx="0" cy="0"/>
          <a:chOff x="0" y="0"/>
          <a:chExt cx="0" cy="0"/>
        </a:xfrm>
      </p:grpSpPr>
      <p:sp>
        <p:nvSpPr>
          <p:cNvPr id="183" name="Google Shape;183;p26"/>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185" name="Google Shape;185;p26"/>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186" name="Google Shape;186;p26"/>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187" name="Shape 187"/>
        <p:cNvGrpSpPr/>
        <p:nvPr/>
      </p:nvGrpSpPr>
      <p:grpSpPr>
        <a:xfrm>
          <a:off x="0" y="0"/>
          <a:ext cx="0" cy="0"/>
          <a:chOff x="0" y="0"/>
          <a:chExt cx="0" cy="0"/>
        </a:xfrm>
      </p:grpSpPr>
      <p:sp>
        <p:nvSpPr>
          <p:cNvPr id="188" name="Google Shape;188;p27"/>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90" name="Google Shape;190;p27"/>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191" name="Google Shape;191;p27"/>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b="1">
                <a:solidFill>
                  <a:srgbClr val="000000"/>
                </a:solidFill>
                <a:latin typeface="Oswald"/>
                <a:ea typeface="Oswald"/>
                <a:cs typeface="Oswald"/>
                <a:sym typeface="Oswald"/>
              </a:defRPr>
            </a:lvl2pPr>
            <a:lvl3pPr lvl="2" rtl="0">
              <a:spcBef>
                <a:spcPts val="1600"/>
              </a:spcBef>
              <a:spcAft>
                <a:spcPts val="0"/>
              </a:spcAft>
              <a:buNone/>
              <a:defRPr b="1">
                <a:solidFill>
                  <a:srgbClr val="000000"/>
                </a:solidFill>
                <a:latin typeface="Oswald"/>
                <a:ea typeface="Oswald"/>
                <a:cs typeface="Oswald"/>
                <a:sym typeface="Oswald"/>
              </a:defRPr>
            </a:lvl3pPr>
            <a:lvl4pPr lvl="3" rtl="0">
              <a:spcBef>
                <a:spcPts val="1600"/>
              </a:spcBef>
              <a:spcAft>
                <a:spcPts val="0"/>
              </a:spcAft>
              <a:buNone/>
              <a:defRPr b="1">
                <a:solidFill>
                  <a:srgbClr val="000000"/>
                </a:solidFill>
                <a:latin typeface="Oswald"/>
                <a:ea typeface="Oswald"/>
                <a:cs typeface="Oswald"/>
                <a:sym typeface="Oswald"/>
              </a:defRPr>
            </a:lvl4pPr>
            <a:lvl5pPr lvl="4" rtl="0">
              <a:spcBef>
                <a:spcPts val="1600"/>
              </a:spcBef>
              <a:spcAft>
                <a:spcPts val="0"/>
              </a:spcAft>
              <a:buNone/>
              <a:defRPr b="1">
                <a:solidFill>
                  <a:srgbClr val="000000"/>
                </a:solidFill>
                <a:latin typeface="Oswald"/>
                <a:ea typeface="Oswald"/>
                <a:cs typeface="Oswald"/>
                <a:sym typeface="Oswald"/>
              </a:defRPr>
            </a:lvl5pPr>
            <a:lvl6pPr lvl="5" rtl="0">
              <a:spcBef>
                <a:spcPts val="1600"/>
              </a:spcBef>
              <a:spcAft>
                <a:spcPts val="0"/>
              </a:spcAft>
              <a:buNone/>
              <a:defRPr b="1">
                <a:solidFill>
                  <a:srgbClr val="000000"/>
                </a:solidFill>
                <a:latin typeface="Oswald"/>
                <a:ea typeface="Oswald"/>
                <a:cs typeface="Oswald"/>
                <a:sym typeface="Oswald"/>
              </a:defRPr>
            </a:lvl6pPr>
            <a:lvl7pPr lvl="6" rtl="0">
              <a:spcBef>
                <a:spcPts val="1600"/>
              </a:spcBef>
              <a:spcAft>
                <a:spcPts val="0"/>
              </a:spcAft>
              <a:buNone/>
              <a:defRPr b="1">
                <a:solidFill>
                  <a:srgbClr val="000000"/>
                </a:solidFill>
                <a:latin typeface="Oswald"/>
                <a:ea typeface="Oswald"/>
                <a:cs typeface="Oswald"/>
                <a:sym typeface="Oswald"/>
              </a:defRPr>
            </a:lvl7pPr>
            <a:lvl8pPr lvl="7" rtl="0">
              <a:spcBef>
                <a:spcPts val="1600"/>
              </a:spcBef>
              <a:spcAft>
                <a:spcPts val="0"/>
              </a:spcAft>
              <a:buNone/>
              <a:defRPr b="1">
                <a:solidFill>
                  <a:srgbClr val="000000"/>
                </a:solidFill>
                <a:latin typeface="Oswald"/>
                <a:ea typeface="Oswald"/>
                <a:cs typeface="Oswald"/>
                <a:sym typeface="Oswald"/>
              </a:defRPr>
            </a:lvl8pPr>
            <a:lvl9pPr lvl="8" rtl="0">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sp>
        <p:nvSpPr>
          <p:cNvPr id="193" name="Google Shape;193;p28"/>
          <p:cNvSpPr txBox="1"/>
          <p:nvPr>
            <p:ph type="title"/>
          </p:nvPr>
        </p:nvSpPr>
        <p:spPr>
          <a:xfrm>
            <a:off x="3149400" y="411475"/>
            <a:ext cx="28452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39" name="Shape 39"/>
        <p:cNvGrpSpPr/>
        <p:nvPr/>
      </p:nvGrpSpPr>
      <p:grpSpPr>
        <a:xfrm>
          <a:off x="0" y="0"/>
          <a:ext cx="0" cy="0"/>
          <a:chOff x="0" y="0"/>
          <a:chExt cx="0" cy="0"/>
        </a:xfrm>
      </p:grpSpPr>
      <p:sp>
        <p:nvSpPr>
          <p:cNvPr id="40" name="Google Shape;40;p4"/>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2" name="Google Shape;42;p4"/>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43" name="Shape 43"/>
        <p:cNvGrpSpPr/>
        <p:nvPr/>
      </p:nvGrpSpPr>
      <p:grpSpPr>
        <a:xfrm>
          <a:off x="0" y="0"/>
          <a:ext cx="0" cy="0"/>
          <a:chOff x="0" y="0"/>
          <a:chExt cx="0" cy="0"/>
        </a:xfrm>
      </p:grpSpPr>
      <p:sp>
        <p:nvSpPr>
          <p:cNvPr id="44" name="Google Shape;44;p5"/>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 name="Google Shape;46;p5"/>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47" name="Shape 47"/>
        <p:cNvGrpSpPr/>
        <p:nvPr/>
      </p:nvGrpSpPr>
      <p:grpSpPr>
        <a:xfrm>
          <a:off x="0" y="0"/>
          <a:ext cx="0" cy="0"/>
          <a:chOff x="0" y="0"/>
          <a:chExt cx="0" cy="0"/>
        </a:xfrm>
      </p:grpSpPr>
      <p:sp>
        <p:nvSpPr>
          <p:cNvPr id="48" name="Google Shape;48;p6"/>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9" name="Google Shape;49;p6"/>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0" name="Google Shape;50;p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52" name="Google Shape;52;p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5" name="Google Shape;55;p6"/>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 name="Google Shape;56;p6"/>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7" name="Google Shape;57;p6"/>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58"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1" name="Google Shape;61;p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63" name="Shape 63"/>
        <p:cNvGrpSpPr/>
        <p:nvPr/>
      </p:nvGrpSpPr>
      <p:grpSpPr>
        <a:xfrm>
          <a:off x="0" y="0"/>
          <a:ext cx="0" cy="0"/>
          <a:chOff x="0" y="0"/>
          <a:chExt cx="0" cy="0"/>
        </a:xfrm>
      </p:grpSpPr>
      <p:sp>
        <p:nvSpPr>
          <p:cNvPr id="64" name="Google Shape;64;p8"/>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7" name="Google Shape;67;p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69" name="Shape 69"/>
        <p:cNvGrpSpPr/>
        <p:nvPr/>
      </p:nvGrpSpPr>
      <p:grpSpPr>
        <a:xfrm>
          <a:off x="0" y="0"/>
          <a:ext cx="0" cy="0"/>
          <a:chOff x="0" y="0"/>
          <a:chExt cx="0" cy="0"/>
        </a:xfrm>
      </p:grpSpPr>
      <p:sp>
        <p:nvSpPr>
          <p:cNvPr id="70" name="Google Shape;70;p9"/>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73" name="Google Shape;73;p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75"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78" name="Google Shape;78;p10"/>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79" name="Google Shape;79;p10"/>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1.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114" name="Google Shape;114;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ctrTitle"/>
          </p:nvPr>
        </p:nvSpPr>
        <p:spPr>
          <a:xfrm>
            <a:off x="4737375" y="1553275"/>
            <a:ext cx="3244200" cy="159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DSI GROUP - Project 2</a:t>
            </a:r>
            <a:endParaRPr/>
          </a:p>
        </p:txBody>
      </p:sp>
      <p:sp>
        <p:nvSpPr>
          <p:cNvPr id="199" name="Google Shape;199;p29"/>
          <p:cNvSpPr txBox="1"/>
          <p:nvPr>
            <p:ph idx="1" type="subTitle"/>
          </p:nvPr>
        </p:nvSpPr>
        <p:spPr>
          <a:xfrm>
            <a:off x="4746733" y="3256500"/>
            <a:ext cx="3244200" cy="37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By: Jude Darren</a:t>
            </a:r>
            <a:endParaRPr/>
          </a:p>
          <a:p>
            <a:pPr indent="0" lvl="0" marL="0" rtl="0" algn="r">
              <a:spcBef>
                <a:spcPts val="0"/>
              </a:spcBef>
              <a:spcAft>
                <a:spcPts val="0"/>
              </a:spcAft>
              <a:buNone/>
            </a:pPr>
            <a:r>
              <a:rPr lang="en"/>
              <a:t>Tan Kar Gim</a:t>
            </a:r>
            <a:endParaRPr/>
          </a:p>
          <a:p>
            <a:pPr indent="0" lvl="0" marL="0" rtl="0" algn="r">
              <a:spcBef>
                <a:spcPts val="0"/>
              </a:spcBef>
              <a:spcAft>
                <a:spcPts val="0"/>
              </a:spcAft>
              <a:buNone/>
            </a:pPr>
            <a:r>
              <a:rPr lang="en"/>
              <a:t>Andrea Wong </a:t>
            </a:r>
            <a:endParaRPr/>
          </a:p>
        </p:txBody>
      </p:sp>
      <p:grpSp>
        <p:nvGrpSpPr>
          <p:cNvPr id="200" name="Google Shape;200;p29"/>
          <p:cNvGrpSpPr/>
          <p:nvPr/>
        </p:nvGrpSpPr>
        <p:grpSpPr>
          <a:xfrm>
            <a:off x="-13378" y="-44819"/>
            <a:ext cx="4141259" cy="5278880"/>
            <a:chOff x="3282515" y="1242075"/>
            <a:chExt cx="2708830" cy="3452957"/>
          </a:xfrm>
        </p:grpSpPr>
        <p:sp>
          <p:nvSpPr>
            <p:cNvPr id="201" name="Google Shape;201;p29"/>
            <p:cNvSpPr/>
            <p:nvPr/>
          </p:nvSpPr>
          <p:spPr>
            <a:xfrm>
              <a:off x="4177189" y="1242075"/>
              <a:ext cx="789377" cy="3452749"/>
            </a:xfrm>
            <a:custGeom>
              <a:rect b="b" l="l" r="r" t="t"/>
              <a:pathLst>
                <a:path extrusionOk="0" h="160649" w="36728">
                  <a:moveTo>
                    <a:pt x="1" y="0"/>
                  </a:moveTo>
                  <a:lnTo>
                    <a:pt x="535" y="160649"/>
                  </a:lnTo>
                  <a:lnTo>
                    <a:pt x="36727" y="160649"/>
                  </a:lnTo>
                  <a:lnTo>
                    <a:pt x="367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9"/>
            <p:cNvGrpSpPr/>
            <p:nvPr/>
          </p:nvGrpSpPr>
          <p:grpSpPr>
            <a:xfrm>
              <a:off x="4244075" y="1307144"/>
              <a:ext cx="655611" cy="340820"/>
              <a:chOff x="4262387" y="1246144"/>
              <a:chExt cx="655611" cy="340820"/>
            </a:xfrm>
          </p:grpSpPr>
          <p:sp>
            <p:nvSpPr>
              <p:cNvPr id="203" name="Google Shape;203;p29"/>
              <p:cNvSpPr/>
              <p:nvPr/>
            </p:nvSpPr>
            <p:spPr>
              <a:xfrm>
                <a:off x="4262387" y="12462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4381398" y="138370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4262387" y="138370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4381398" y="152120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4262387" y="152120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4381262" y="1246144"/>
                <a:ext cx="60554" cy="6571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4500387" y="12462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4619398" y="138370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4500387" y="138370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4619398" y="152120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4500387" y="152120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4619262" y="1246144"/>
                <a:ext cx="60554" cy="6571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4738387" y="12462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4857398" y="138370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4738387" y="138370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4857398" y="152120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4738387" y="152120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4857262" y="1246144"/>
                <a:ext cx="60554" cy="6571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9"/>
            <p:cNvSpPr/>
            <p:nvPr/>
          </p:nvSpPr>
          <p:spPr>
            <a:xfrm>
              <a:off x="4026638" y="2053100"/>
              <a:ext cx="641676" cy="2641920"/>
            </a:xfrm>
            <a:custGeom>
              <a:rect b="b" l="l" r="r" t="t"/>
              <a:pathLst>
                <a:path extrusionOk="0" h="116551" w="51905">
                  <a:moveTo>
                    <a:pt x="1" y="1"/>
                  </a:moveTo>
                  <a:lnTo>
                    <a:pt x="2202" y="116551"/>
                  </a:lnTo>
                  <a:lnTo>
                    <a:pt x="51905" y="116551"/>
                  </a:lnTo>
                  <a:lnTo>
                    <a:pt x="519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4026613" y="2039913"/>
              <a:ext cx="733200" cy="3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29"/>
            <p:cNvGrpSpPr/>
            <p:nvPr/>
          </p:nvGrpSpPr>
          <p:grpSpPr>
            <a:xfrm>
              <a:off x="4167404" y="2222314"/>
              <a:ext cx="298600" cy="883532"/>
              <a:chOff x="4185716" y="2161314"/>
              <a:chExt cx="298600" cy="883532"/>
            </a:xfrm>
          </p:grpSpPr>
          <p:sp>
            <p:nvSpPr>
              <p:cNvPr id="224" name="Google Shape;224;p29"/>
              <p:cNvSpPr/>
              <p:nvPr/>
            </p:nvSpPr>
            <p:spPr>
              <a:xfrm>
                <a:off x="4304705" y="24363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4304705" y="216131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4423716" y="229881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4423716" y="216131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4304705" y="229881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4423716" y="24363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4423716" y="257380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4304705" y="257380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4185716" y="229881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4185716" y="216131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4185716" y="24363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4185716" y="257380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4304705" y="2979083"/>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4304705" y="2704089"/>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4423716" y="2841586"/>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4423716" y="2704089"/>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4304705" y="2841586"/>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4423716" y="2979083"/>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4185716" y="2841586"/>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4185716" y="2704089"/>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4185716" y="2979083"/>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9"/>
            <p:cNvSpPr/>
            <p:nvPr/>
          </p:nvSpPr>
          <p:spPr>
            <a:xfrm>
              <a:off x="3372124" y="4422269"/>
              <a:ext cx="35871" cy="250946"/>
            </a:xfrm>
            <a:custGeom>
              <a:rect b="b" l="l" r="r" t="t"/>
              <a:pathLst>
                <a:path extrusionOk="0" h="11676" w="1669">
                  <a:moveTo>
                    <a:pt x="1" y="0"/>
                  </a:moveTo>
                  <a:lnTo>
                    <a:pt x="1" y="11676"/>
                  </a:lnTo>
                  <a:lnTo>
                    <a:pt x="1669" y="11676"/>
                  </a:lnTo>
                  <a:lnTo>
                    <a:pt x="16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3282515" y="4350574"/>
              <a:ext cx="588939" cy="89645"/>
            </a:xfrm>
            <a:custGeom>
              <a:rect b="b" l="l" r="r" t="t"/>
              <a:pathLst>
                <a:path extrusionOk="0" h="4171" w="36694">
                  <a:moveTo>
                    <a:pt x="0" y="1"/>
                  </a:moveTo>
                  <a:lnTo>
                    <a:pt x="0" y="4170"/>
                  </a:lnTo>
                  <a:lnTo>
                    <a:pt x="36693" y="4170"/>
                  </a:lnTo>
                  <a:lnTo>
                    <a:pt x="366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3479668" y="4422269"/>
              <a:ext cx="35871" cy="250946"/>
            </a:xfrm>
            <a:custGeom>
              <a:rect b="b" l="l" r="r" t="t"/>
              <a:pathLst>
                <a:path extrusionOk="0" h="11676" w="1669">
                  <a:moveTo>
                    <a:pt x="0" y="0"/>
                  </a:moveTo>
                  <a:lnTo>
                    <a:pt x="0" y="11676"/>
                  </a:lnTo>
                  <a:lnTo>
                    <a:pt x="1668" y="11676"/>
                  </a:lnTo>
                  <a:lnTo>
                    <a:pt x="16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flipH="1">
              <a:off x="5812544" y="4117710"/>
              <a:ext cx="178801" cy="422602"/>
            </a:xfrm>
            <a:custGeom>
              <a:rect b="b" l="l" r="r" t="t"/>
              <a:pathLst>
                <a:path extrusionOk="0" h="21683" w="9174">
                  <a:moveTo>
                    <a:pt x="4570" y="0"/>
                  </a:moveTo>
                  <a:cubicBezTo>
                    <a:pt x="2035" y="0"/>
                    <a:pt x="0" y="2068"/>
                    <a:pt x="0" y="4604"/>
                  </a:cubicBezTo>
                  <a:lnTo>
                    <a:pt x="0" y="17113"/>
                  </a:lnTo>
                  <a:cubicBezTo>
                    <a:pt x="0" y="19614"/>
                    <a:pt x="2035" y="21683"/>
                    <a:pt x="4570" y="21683"/>
                  </a:cubicBezTo>
                  <a:cubicBezTo>
                    <a:pt x="7105" y="21683"/>
                    <a:pt x="9173" y="19614"/>
                    <a:pt x="9173" y="17113"/>
                  </a:cubicBezTo>
                  <a:lnTo>
                    <a:pt x="9173" y="4604"/>
                  </a:lnTo>
                  <a:cubicBezTo>
                    <a:pt x="9173" y="2068"/>
                    <a:pt x="7105" y="0"/>
                    <a:pt x="4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flipH="1">
              <a:off x="5896087" y="4345888"/>
              <a:ext cx="16274" cy="349144"/>
            </a:xfrm>
            <a:custGeom>
              <a:rect b="b" l="l" r="r" t="t"/>
              <a:pathLst>
                <a:path extrusionOk="0" h="17914" w="835">
                  <a:moveTo>
                    <a:pt x="434" y="1"/>
                  </a:moveTo>
                  <a:cubicBezTo>
                    <a:pt x="200" y="1"/>
                    <a:pt x="0" y="168"/>
                    <a:pt x="0" y="401"/>
                  </a:cubicBezTo>
                  <a:lnTo>
                    <a:pt x="0" y="17514"/>
                  </a:lnTo>
                  <a:cubicBezTo>
                    <a:pt x="0" y="17714"/>
                    <a:pt x="200" y="17914"/>
                    <a:pt x="434" y="17914"/>
                  </a:cubicBezTo>
                  <a:cubicBezTo>
                    <a:pt x="634" y="17914"/>
                    <a:pt x="834" y="17714"/>
                    <a:pt x="834" y="17514"/>
                  </a:cubicBezTo>
                  <a:lnTo>
                    <a:pt x="834" y="401"/>
                  </a:lnTo>
                  <a:cubicBezTo>
                    <a:pt x="834" y="168"/>
                    <a:pt x="634"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flipH="1">
              <a:off x="5532995" y="3874571"/>
              <a:ext cx="251635" cy="594250"/>
            </a:xfrm>
            <a:custGeom>
              <a:rect b="b" l="l" r="r" t="t"/>
              <a:pathLst>
                <a:path extrusionOk="0" h="30490" w="12911">
                  <a:moveTo>
                    <a:pt x="6472" y="1"/>
                  </a:moveTo>
                  <a:cubicBezTo>
                    <a:pt x="2870" y="1"/>
                    <a:pt x="1" y="2869"/>
                    <a:pt x="1" y="6439"/>
                  </a:cubicBezTo>
                  <a:lnTo>
                    <a:pt x="1" y="24051"/>
                  </a:lnTo>
                  <a:cubicBezTo>
                    <a:pt x="1" y="27620"/>
                    <a:pt x="2870" y="30489"/>
                    <a:pt x="6472" y="30489"/>
                  </a:cubicBezTo>
                  <a:cubicBezTo>
                    <a:pt x="10041" y="30489"/>
                    <a:pt x="12910" y="27620"/>
                    <a:pt x="12910" y="24051"/>
                  </a:cubicBezTo>
                  <a:lnTo>
                    <a:pt x="12910" y="6439"/>
                  </a:lnTo>
                  <a:cubicBezTo>
                    <a:pt x="12910" y="2869"/>
                    <a:pt x="10041" y="1"/>
                    <a:pt x="64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flipH="1">
              <a:off x="5647433" y="4197334"/>
              <a:ext cx="22764" cy="491518"/>
            </a:xfrm>
            <a:custGeom>
              <a:rect b="b" l="l" r="r" t="t"/>
              <a:pathLst>
                <a:path extrusionOk="0" h="25219" w="1168">
                  <a:moveTo>
                    <a:pt x="567" y="1"/>
                  </a:moveTo>
                  <a:cubicBezTo>
                    <a:pt x="234" y="1"/>
                    <a:pt x="0" y="268"/>
                    <a:pt x="0" y="601"/>
                  </a:cubicBezTo>
                  <a:lnTo>
                    <a:pt x="0" y="24619"/>
                  </a:lnTo>
                  <a:cubicBezTo>
                    <a:pt x="0" y="24952"/>
                    <a:pt x="234" y="25219"/>
                    <a:pt x="567" y="25219"/>
                  </a:cubicBezTo>
                  <a:cubicBezTo>
                    <a:pt x="901" y="25219"/>
                    <a:pt x="1168" y="24952"/>
                    <a:pt x="1168" y="24619"/>
                  </a:cubicBezTo>
                  <a:lnTo>
                    <a:pt x="1168" y="601"/>
                  </a:lnTo>
                  <a:cubicBezTo>
                    <a:pt x="1168" y="268"/>
                    <a:pt x="901" y="1"/>
                    <a:pt x="5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4560736" y="1719712"/>
              <a:ext cx="492900" cy="3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4560738" y="1758100"/>
              <a:ext cx="492815" cy="1922588"/>
            </a:xfrm>
            <a:custGeom>
              <a:rect b="b" l="l" r="r" t="t"/>
              <a:pathLst>
                <a:path extrusionOk="0" h="33358" w="9975">
                  <a:moveTo>
                    <a:pt x="1" y="0"/>
                  </a:moveTo>
                  <a:lnTo>
                    <a:pt x="1" y="33357"/>
                  </a:lnTo>
                  <a:lnTo>
                    <a:pt x="9975" y="33357"/>
                  </a:lnTo>
                  <a:lnTo>
                    <a:pt x="99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9"/>
            <p:cNvGrpSpPr/>
            <p:nvPr/>
          </p:nvGrpSpPr>
          <p:grpSpPr>
            <a:xfrm>
              <a:off x="4717925" y="1888592"/>
              <a:ext cx="178536" cy="478317"/>
              <a:chOff x="4736238" y="1827592"/>
              <a:chExt cx="178536" cy="478317"/>
            </a:xfrm>
          </p:grpSpPr>
          <p:sp>
            <p:nvSpPr>
              <p:cNvPr id="255" name="Google Shape;255;p29"/>
              <p:cNvSpPr/>
              <p:nvPr/>
            </p:nvSpPr>
            <p:spPr>
              <a:xfrm>
                <a:off x="4736374" y="196515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4736361" y="2102649"/>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4736374" y="2240146"/>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4736238" y="1827592"/>
                <a:ext cx="60554" cy="6571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4854174" y="196515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4854174" y="2102649"/>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4854174" y="2240146"/>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4854038" y="1827592"/>
                <a:ext cx="60554" cy="6571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9"/>
            <p:cNvSpPr/>
            <p:nvPr/>
          </p:nvSpPr>
          <p:spPr>
            <a:xfrm>
              <a:off x="3679688" y="3244002"/>
              <a:ext cx="453171" cy="1450151"/>
            </a:xfrm>
            <a:custGeom>
              <a:rect b="b" l="l" r="r" t="t"/>
              <a:pathLst>
                <a:path extrusionOk="0" h="57409" w="81726">
                  <a:moveTo>
                    <a:pt x="0" y="0"/>
                  </a:moveTo>
                  <a:lnTo>
                    <a:pt x="0" y="57408"/>
                  </a:lnTo>
                  <a:lnTo>
                    <a:pt x="81725" y="57408"/>
                  </a:lnTo>
                  <a:lnTo>
                    <a:pt x="817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29"/>
            <p:cNvGrpSpPr/>
            <p:nvPr/>
          </p:nvGrpSpPr>
          <p:grpSpPr>
            <a:xfrm>
              <a:off x="3816468" y="3352664"/>
              <a:ext cx="179611" cy="1019478"/>
              <a:chOff x="3834780" y="3291664"/>
              <a:chExt cx="179611" cy="1019478"/>
            </a:xfrm>
          </p:grpSpPr>
          <p:sp>
            <p:nvSpPr>
              <p:cNvPr id="265" name="Google Shape;265;p29"/>
              <p:cNvSpPr/>
              <p:nvPr/>
            </p:nvSpPr>
            <p:spPr>
              <a:xfrm>
                <a:off x="3834780" y="356665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3834780" y="329166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3953791" y="342916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3953791" y="329166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3834780" y="3429161"/>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3953791" y="356665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3953791" y="370415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3834780" y="3704154"/>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3834780" y="4107883"/>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3834780" y="3832889"/>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3953791" y="3970386"/>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3953791" y="3832889"/>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3834780" y="3970386"/>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3953791" y="4107883"/>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3953791" y="4245379"/>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3834780" y="4245379"/>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9"/>
            <p:cNvSpPr/>
            <p:nvPr/>
          </p:nvSpPr>
          <p:spPr>
            <a:xfrm>
              <a:off x="4759691" y="2531050"/>
              <a:ext cx="521896" cy="2142068"/>
            </a:xfrm>
            <a:custGeom>
              <a:rect b="b" l="l" r="r" t="t"/>
              <a:pathLst>
                <a:path extrusionOk="0" h="93868" w="16046">
                  <a:moveTo>
                    <a:pt x="1" y="0"/>
                  </a:moveTo>
                  <a:lnTo>
                    <a:pt x="1" y="93868"/>
                  </a:lnTo>
                  <a:lnTo>
                    <a:pt x="16046" y="93868"/>
                  </a:lnTo>
                  <a:lnTo>
                    <a:pt x="16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4759694" y="2510475"/>
              <a:ext cx="530700" cy="3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9"/>
            <p:cNvGrpSpPr/>
            <p:nvPr/>
          </p:nvGrpSpPr>
          <p:grpSpPr>
            <a:xfrm>
              <a:off x="4875741" y="2619827"/>
              <a:ext cx="298600" cy="478253"/>
              <a:chOff x="4946354" y="2558827"/>
              <a:chExt cx="298600" cy="478253"/>
            </a:xfrm>
          </p:grpSpPr>
          <p:sp>
            <p:nvSpPr>
              <p:cNvPr id="284" name="Google Shape;284;p29"/>
              <p:cNvSpPr/>
              <p:nvPr/>
            </p:nvSpPr>
            <p:spPr>
              <a:xfrm>
                <a:off x="5065343" y="2833820"/>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5065343" y="2558827"/>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5184354" y="2696323"/>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5184354" y="2558827"/>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5065343" y="2696323"/>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5184354" y="2833820"/>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5184354" y="2971317"/>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5065343" y="2971317"/>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4946354" y="2696323"/>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4946354" y="2558827"/>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4946354" y="2833820"/>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4946354" y="2971317"/>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9"/>
            <p:cNvSpPr/>
            <p:nvPr/>
          </p:nvSpPr>
          <p:spPr>
            <a:xfrm>
              <a:off x="4835761" y="3460250"/>
              <a:ext cx="620505" cy="1233863"/>
            </a:xfrm>
            <a:custGeom>
              <a:rect b="b" l="l" r="r" t="t"/>
              <a:pathLst>
                <a:path extrusionOk="0" h="57409" w="81726">
                  <a:moveTo>
                    <a:pt x="0" y="0"/>
                  </a:moveTo>
                  <a:lnTo>
                    <a:pt x="0" y="57408"/>
                  </a:lnTo>
                  <a:lnTo>
                    <a:pt x="81725" y="57408"/>
                  </a:lnTo>
                  <a:lnTo>
                    <a:pt x="81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4835763" y="3458600"/>
              <a:ext cx="621300" cy="3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29"/>
            <p:cNvGrpSpPr/>
            <p:nvPr/>
          </p:nvGrpSpPr>
          <p:grpSpPr>
            <a:xfrm>
              <a:off x="4953297" y="3578279"/>
              <a:ext cx="415238" cy="478317"/>
              <a:chOff x="4987134" y="3516054"/>
              <a:chExt cx="415238" cy="478317"/>
            </a:xfrm>
          </p:grpSpPr>
          <p:sp>
            <p:nvSpPr>
              <p:cNvPr id="299" name="Google Shape;299;p29"/>
              <p:cNvSpPr/>
              <p:nvPr/>
            </p:nvSpPr>
            <p:spPr>
              <a:xfrm>
                <a:off x="4987270" y="365361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4987270" y="379111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4987270" y="39286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4987134" y="3516054"/>
                <a:ext cx="60554" cy="6571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5105070" y="365361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5105070" y="379111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5105070" y="39286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5104934" y="3516054"/>
                <a:ext cx="60554" cy="6571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5223972" y="365361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5223972" y="379111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5223972" y="39286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5223836" y="3516054"/>
                <a:ext cx="60554" cy="6571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5341772" y="365361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5341772" y="379111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5341772" y="392860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5341636" y="3516054"/>
                <a:ext cx="60554" cy="6571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9"/>
            <p:cNvSpPr/>
            <p:nvPr/>
          </p:nvSpPr>
          <p:spPr>
            <a:xfrm>
              <a:off x="4232839" y="3699678"/>
              <a:ext cx="641659" cy="995124"/>
            </a:xfrm>
            <a:custGeom>
              <a:rect b="b" l="l" r="r" t="t"/>
              <a:pathLst>
                <a:path extrusionOk="0" h="46301" w="29855">
                  <a:moveTo>
                    <a:pt x="0" y="1"/>
                  </a:moveTo>
                  <a:lnTo>
                    <a:pt x="0" y="46301"/>
                  </a:lnTo>
                  <a:lnTo>
                    <a:pt x="29855" y="46301"/>
                  </a:lnTo>
                  <a:lnTo>
                    <a:pt x="298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4232837" y="3680600"/>
              <a:ext cx="641700" cy="3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9"/>
            <p:cNvGrpSpPr/>
            <p:nvPr/>
          </p:nvGrpSpPr>
          <p:grpSpPr>
            <a:xfrm>
              <a:off x="4342355" y="3825514"/>
              <a:ext cx="422674" cy="478253"/>
              <a:chOff x="3942855" y="3758002"/>
              <a:chExt cx="422674" cy="478253"/>
            </a:xfrm>
          </p:grpSpPr>
          <p:grpSp>
            <p:nvGrpSpPr>
              <p:cNvPr id="318" name="Google Shape;318;p29"/>
              <p:cNvGrpSpPr/>
              <p:nvPr/>
            </p:nvGrpSpPr>
            <p:grpSpPr>
              <a:xfrm>
                <a:off x="3942855" y="3758002"/>
                <a:ext cx="179611" cy="478253"/>
                <a:chOff x="4221080" y="2304102"/>
                <a:chExt cx="179611" cy="478253"/>
              </a:xfrm>
            </p:grpSpPr>
            <p:sp>
              <p:nvSpPr>
                <p:cNvPr id="319" name="Google Shape;319;p29"/>
                <p:cNvSpPr/>
                <p:nvPr/>
              </p:nvSpPr>
              <p:spPr>
                <a:xfrm>
                  <a:off x="4221080" y="257909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4221080" y="230410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4340091" y="244159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4340091" y="230410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4221080" y="244159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4340091" y="257909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4340091" y="271659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4221080" y="271659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9"/>
              <p:cNvGrpSpPr/>
              <p:nvPr/>
            </p:nvGrpSpPr>
            <p:grpSpPr>
              <a:xfrm>
                <a:off x="4185918" y="3758002"/>
                <a:ext cx="179611" cy="478253"/>
                <a:chOff x="4221080" y="2304102"/>
                <a:chExt cx="179611" cy="478253"/>
              </a:xfrm>
            </p:grpSpPr>
            <p:sp>
              <p:nvSpPr>
                <p:cNvPr id="328" name="Google Shape;328;p29"/>
                <p:cNvSpPr/>
                <p:nvPr/>
              </p:nvSpPr>
              <p:spPr>
                <a:xfrm>
                  <a:off x="4221080" y="257909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4221080" y="230410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4340091" y="244159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4340091" y="230410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4221080" y="2441598"/>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4340091" y="2579095"/>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4340091" y="271659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4221080" y="2716592"/>
                  <a:ext cx="60600" cy="65763"/>
                </a:xfrm>
                <a:custGeom>
                  <a:rect b="b" l="l" r="r" t="t"/>
                  <a:pathLst>
                    <a:path extrusionOk="0" h="19883" w="18322">
                      <a:moveTo>
                        <a:pt x="0" y="0"/>
                      </a:moveTo>
                      <a:lnTo>
                        <a:pt x="0" y="19883"/>
                      </a:lnTo>
                      <a:lnTo>
                        <a:pt x="18322" y="19883"/>
                      </a:lnTo>
                      <a:lnTo>
                        <a:pt x="18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38"/>
          <p:cNvPicPr preferRelativeResize="0"/>
          <p:nvPr/>
        </p:nvPicPr>
        <p:blipFill>
          <a:blip r:embed="rId3">
            <a:alphaModFix/>
          </a:blip>
          <a:stretch>
            <a:fillRect/>
          </a:stretch>
        </p:blipFill>
        <p:spPr>
          <a:xfrm>
            <a:off x="930150" y="1422500"/>
            <a:ext cx="7512126" cy="3403800"/>
          </a:xfrm>
          <a:prstGeom prst="rect">
            <a:avLst/>
          </a:prstGeom>
          <a:noFill/>
          <a:ln>
            <a:noFill/>
          </a:ln>
        </p:spPr>
      </p:pic>
      <p:sp>
        <p:nvSpPr>
          <p:cNvPr id="756" name="Google Shape;756;p3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Categorical features considered -initial observations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39"/>
          <p:cNvPicPr preferRelativeResize="0"/>
          <p:nvPr/>
        </p:nvPicPr>
        <p:blipFill>
          <a:blip r:embed="rId3">
            <a:alphaModFix/>
          </a:blip>
          <a:stretch>
            <a:fillRect/>
          </a:stretch>
        </p:blipFill>
        <p:spPr>
          <a:xfrm>
            <a:off x="971550" y="1684825"/>
            <a:ext cx="2157425" cy="1980900"/>
          </a:xfrm>
          <a:prstGeom prst="rect">
            <a:avLst/>
          </a:prstGeom>
          <a:noFill/>
          <a:ln>
            <a:noFill/>
          </a:ln>
        </p:spPr>
      </p:pic>
      <p:pic>
        <p:nvPicPr>
          <p:cNvPr id="762" name="Google Shape;762;p39"/>
          <p:cNvPicPr preferRelativeResize="0"/>
          <p:nvPr/>
        </p:nvPicPr>
        <p:blipFill>
          <a:blip r:embed="rId4">
            <a:alphaModFix/>
          </a:blip>
          <a:stretch>
            <a:fillRect/>
          </a:stretch>
        </p:blipFill>
        <p:spPr>
          <a:xfrm>
            <a:off x="3759351" y="1579075"/>
            <a:ext cx="2024670" cy="2086650"/>
          </a:xfrm>
          <a:prstGeom prst="rect">
            <a:avLst/>
          </a:prstGeom>
          <a:noFill/>
          <a:ln>
            <a:noFill/>
          </a:ln>
        </p:spPr>
      </p:pic>
      <p:pic>
        <p:nvPicPr>
          <p:cNvPr id="763" name="Google Shape;763;p39"/>
          <p:cNvPicPr preferRelativeResize="0"/>
          <p:nvPr/>
        </p:nvPicPr>
        <p:blipFill>
          <a:blip r:embed="rId5">
            <a:alphaModFix/>
          </a:blip>
          <a:stretch>
            <a:fillRect/>
          </a:stretch>
        </p:blipFill>
        <p:spPr>
          <a:xfrm>
            <a:off x="6259850" y="1579075"/>
            <a:ext cx="2137283" cy="2086650"/>
          </a:xfrm>
          <a:prstGeom prst="rect">
            <a:avLst/>
          </a:prstGeom>
          <a:noFill/>
          <a:ln>
            <a:noFill/>
          </a:ln>
        </p:spPr>
      </p:pic>
      <p:sp>
        <p:nvSpPr>
          <p:cNvPr id="764" name="Google Shape;764;p39"/>
          <p:cNvSpPr txBox="1"/>
          <p:nvPr/>
        </p:nvSpPr>
        <p:spPr>
          <a:xfrm>
            <a:off x="1317300" y="1178875"/>
            <a:ext cx="14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34343"/>
                </a:solidFill>
                <a:latin typeface="Montserrat ExtraBold"/>
                <a:ea typeface="Montserrat ExtraBold"/>
                <a:cs typeface="Montserrat ExtraBold"/>
                <a:sym typeface="Montserrat ExtraBold"/>
              </a:rPr>
              <a:t>U</a:t>
            </a:r>
            <a:r>
              <a:rPr lang="en" sz="1100">
                <a:solidFill>
                  <a:srgbClr val="434343"/>
                </a:solidFill>
                <a:latin typeface="Montserrat ExtraBold"/>
                <a:ea typeface="Montserrat ExtraBold"/>
                <a:cs typeface="Montserrat ExtraBold"/>
                <a:sym typeface="Montserrat ExtraBold"/>
              </a:rPr>
              <a:t>seful</a:t>
            </a:r>
            <a:r>
              <a:rPr b="1" lang="en">
                <a:latin typeface="Roboto"/>
                <a:ea typeface="Roboto"/>
                <a:cs typeface="Roboto"/>
                <a:sym typeface="Roboto"/>
              </a:rPr>
              <a:t> </a:t>
            </a:r>
            <a:r>
              <a:rPr lang="en" sz="1100">
                <a:solidFill>
                  <a:srgbClr val="434343"/>
                </a:solidFill>
                <a:latin typeface="Montserrat ExtraBold"/>
                <a:ea typeface="Montserrat ExtraBold"/>
                <a:cs typeface="Montserrat ExtraBold"/>
                <a:sym typeface="Montserrat ExtraBold"/>
              </a:rPr>
              <a:t>Feature</a:t>
            </a:r>
            <a:endParaRPr sz="1100">
              <a:solidFill>
                <a:srgbClr val="434343"/>
              </a:solidFill>
              <a:latin typeface="Montserrat ExtraBold"/>
              <a:ea typeface="Montserrat ExtraBold"/>
              <a:cs typeface="Montserrat ExtraBold"/>
              <a:sym typeface="Montserrat ExtraBold"/>
            </a:endParaRPr>
          </a:p>
        </p:txBody>
      </p:sp>
      <p:sp>
        <p:nvSpPr>
          <p:cNvPr id="765" name="Google Shape;765;p39"/>
          <p:cNvSpPr txBox="1"/>
          <p:nvPr/>
        </p:nvSpPr>
        <p:spPr>
          <a:xfrm>
            <a:off x="3454525" y="1178875"/>
            <a:ext cx="263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434343"/>
                </a:solidFill>
                <a:latin typeface="Montserrat"/>
                <a:ea typeface="Montserrat"/>
                <a:cs typeface="Montserrat"/>
                <a:sym typeface="Montserrat"/>
              </a:rPr>
              <a:t>Useful Feature (With Outlier)</a:t>
            </a:r>
            <a:endParaRPr b="1" sz="1100">
              <a:solidFill>
                <a:srgbClr val="434343"/>
              </a:solidFill>
              <a:latin typeface="Montserrat"/>
              <a:ea typeface="Montserrat"/>
              <a:cs typeface="Montserrat"/>
              <a:sym typeface="Montserrat"/>
            </a:endParaRPr>
          </a:p>
        </p:txBody>
      </p:sp>
      <p:sp>
        <p:nvSpPr>
          <p:cNvPr id="766" name="Google Shape;766;p39"/>
          <p:cNvSpPr txBox="1"/>
          <p:nvPr/>
        </p:nvSpPr>
        <p:spPr>
          <a:xfrm>
            <a:off x="6669725" y="1178875"/>
            <a:ext cx="172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434343"/>
                </a:solidFill>
                <a:latin typeface="Montserrat"/>
                <a:ea typeface="Montserrat"/>
                <a:cs typeface="Montserrat"/>
                <a:sym typeface="Montserrat"/>
              </a:rPr>
              <a:t>Not </a:t>
            </a:r>
            <a:r>
              <a:rPr b="1" lang="en" sz="1100">
                <a:solidFill>
                  <a:srgbClr val="434343"/>
                </a:solidFill>
                <a:latin typeface="Montserrat"/>
                <a:ea typeface="Montserrat"/>
                <a:cs typeface="Montserrat"/>
                <a:sym typeface="Montserrat"/>
              </a:rPr>
              <a:t>Useful Feature</a:t>
            </a:r>
            <a:endParaRPr b="1" sz="1100">
              <a:solidFill>
                <a:srgbClr val="434343"/>
              </a:solidFill>
              <a:latin typeface="Montserrat"/>
              <a:ea typeface="Montserrat"/>
              <a:cs typeface="Montserrat"/>
              <a:sym typeface="Montserrat"/>
            </a:endParaRPr>
          </a:p>
        </p:txBody>
      </p:sp>
      <p:sp>
        <p:nvSpPr>
          <p:cNvPr id="767" name="Google Shape;767;p39"/>
          <p:cNvSpPr txBox="1"/>
          <p:nvPr/>
        </p:nvSpPr>
        <p:spPr>
          <a:xfrm>
            <a:off x="677700" y="3827150"/>
            <a:ext cx="549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434343"/>
                </a:solidFill>
                <a:latin typeface="Montserrat"/>
                <a:ea typeface="Montserrat"/>
                <a:cs typeface="Montserrat"/>
                <a:sym typeface="Montserrat"/>
              </a:rPr>
              <a:t>Key properties of useful numeric features:</a:t>
            </a:r>
            <a:endParaRPr b="1" sz="11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b="1" sz="1100">
              <a:solidFill>
                <a:srgbClr val="434343"/>
              </a:solidFill>
              <a:latin typeface="Montserrat"/>
              <a:ea typeface="Montserrat"/>
              <a:cs typeface="Montserrat"/>
              <a:sym typeface="Montserrat"/>
            </a:endParaRPr>
          </a:p>
          <a:p>
            <a:pPr indent="-304800" lvl="0" marL="457200" rtl="0" algn="l">
              <a:spcBef>
                <a:spcPts val="0"/>
              </a:spcBef>
              <a:spcAft>
                <a:spcPts val="0"/>
              </a:spcAft>
              <a:buClr>
                <a:srgbClr val="434343"/>
              </a:buClr>
              <a:buSzPts val="1200"/>
              <a:buFont typeface="EB Garamond"/>
              <a:buAutoNum type="arabicPeriod"/>
            </a:pPr>
            <a:r>
              <a:rPr lang="en" sz="1200">
                <a:solidFill>
                  <a:srgbClr val="434343"/>
                </a:solidFill>
                <a:latin typeface="EB Garamond"/>
                <a:ea typeface="EB Garamond"/>
                <a:cs typeface="EB Garamond"/>
                <a:sym typeface="EB Garamond"/>
              </a:rPr>
              <a:t>Highly linear</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AutoNum type="arabicPeriod"/>
            </a:pPr>
            <a:r>
              <a:rPr lang="en" sz="1200">
                <a:solidFill>
                  <a:srgbClr val="434343"/>
                </a:solidFill>
                <a:latin typeface="EB Garamond"/>
                <a:ea typeface="EB Garamond"/>
                <a:cs typeface="EB Garamond"/>
                <a:sym typeface="EB Garamond"/>
              </a:rPr>
              <a:t>No outliers (Linear models are sensitive to outliers)</a:t>
            </a:r>
            <a:endParaRPr sz="12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768" name="Google Shape;768;p39"/>
          <p:cNvCxnSpPr/>
          <p:nvPr/>
        </p:nvCxnSpPr>
        <p:spPr>
          <a:xfrm flipH="1" rot="10800000">
            <a:off x="4228375" y="1937075"/>
            <a:ext cx="95400" cy="1412700"/>
          </a:xfrm>
          <a:prstGeom prst="straightConnector1">
            <a:avLst/>
          </a:prstGeom>
          <a:noFill/>
          <a:ln cap="flat" cmpd="sng" w="38100">
            <a:solidFill>
              <a:srgbClr val="FF0000"/>
            </a:solidFill>
            <a:prstDash val="solid"/>
            <a:round/>
            <a:headEnd len="med" w="med" type="none"/>
            <a:tailEnd len="med" w="med" type="none"/>
          </a:ln>
        </p:spPr>
      </p:cxnSp>
      <p:sp>
        <p:nvSpPr>
          <p:cNvPr id="769" name="Google Shape;769;p39"/>
          <p:cNvSpPr txBox="1"/>
          <p:nvPr>
            <p:ph type="ctrTitle"/>
          </p:nvPr>
        </p:nvSpPr>
        <p:spPr>
          <a:xfrm>
            <a:off x="771625" y="701875"/>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numeric features will be useful?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EDA - Multicollinearity</a:t>
            </a:r>
            <a:endParaRPr/>
          </a:p>
        </p:txBody>
      </p:sp>
      <p:sp>
        <p:nvSpPr>
          <p:cNvPr id="775" name="Google Shape;775;p40"/>
          <p:cNvSpPr txBox="1"/>
          <p:nvPr/>
        </p:nvSpPr>
        <p:spPr>
          <a:xfrm>
            <a:off x="5229300" y="1435150"/>
            <a:ext cx="3548100" cy="489300"/>
          </a:xfrm>
          <a:prstGeom prst="rect">
            <a:avLst/>
          </a:prstGeom>
          <a:noFill/>
          <a:ln>
            <a:noFill/>
          </a:ln>
        </p:spPr>
        <p:txBody>
          <a:bodyPr anchorCtr="0" anchor="t" bIns="0" lIns="0" spcFirstLastPara="1" rIns="0" wrap="square" tIns="6350">
            <a:noAutofit/>
          </a:bodyPr>
          <a:lstStyle/>
          <a:p>
            <a:pPr indent="0" lvl="0" marL="0" rtl="0" algn="l">
              <a:lnSpc>
                <a:spcPct val="115000"/>
              </a:lnSpc>
              <a:spcBef>
                <a:spcPts val="1100"/>
              </a:spcBef>
              <a:spcAft>
                <a:spcPts val="0"/>
              </a:spcAft>
              <a:buNone/>
            </a:pPr>
            <a:r>
              <a:rPr lang="en" sz="1100">
                <a:solidFill>
                  <a:srgbClr val="111111"/>
                </a:solidFill>
                <a:highlight>
                  <a:srgbClr val="FFFFFF"/>
                </a:highlight>
                <a:latin typeface="EB Garamond"/>
                <a:ea typeface="EB Garamond"/>
                <a:cs typeface="EB Garamond"/>
                <a:sym typeface="EB Garamond"/>
              </a:rPr>
              <a:t>Occurrence of </a:t>
            </a:r>
            <a:r>
              <a:rPr b="1" lang="en" sz="1100" u="sng">
                <a:solidFill>
                  <a:srgbClr val="111111"/>
                </a:solidFill>
                <a:highlight>
                  <a:srgbClr val="FFFFFF"/>
                </a:highlight>
                <a:latin typeface="EB Garamond"/>
                <a:ea typeface="EB Garamond"/>
                <a:cs typeface="EB Garamond"/>
                <a:sym typeface="EB Garamond"/>
              </a:rPr>
              <a:t>high intercorrelations</a:t>
            </a:r>
            <a:r>
              <a:rPr lang="en" sz="1100">
                <a:solidFill>
                  <a:srgbClr val="111111"/>
                </a:solidFill>
                <a:highlight>
                  <a:srgbClr val="FFFFFF"/>
                </a:highlight>
                <a:latin typeface="EB Garamond"/>
                <a:ea typeface="EB Garamond"/>
                <a:cs typeface="EB Garamond"/>
                <a:sym typeface="EB Garamond"/>
              </a:rPr>
              <a:t> is observed among two or more independent variables</a:t>
            </a:r>
            <a:endParaRPr sz="1100">
              <a:solidFill>
                <a:srgbClr val="111111"/>
              </a:solidFill>
              <a:highlight>
                <a:srgbClr val="FFFFFF"/>
              </a:highlight>
              <a:latin typeface="EB Garamond"/>
              <a:ea typeface="EB Garamond"/>
              <a:cs typeface="EB Garamond"/>
              <a:sym typeface="EB Garamond"/>
            </a:endParaRPr>
          </a:p>
          <a:p>
            <a:pPr indent="-298450" lvl="0" marL="457200" rtl="0" algn="l">
              <a:lnSpc>
                <a:spcPct val="150000"/>
              </a:lnSpc>
              <a:spcBef>
                <a:spcPts val="1100"/>
              </a:spcBef>
              <a:spcAft>
                <a:spcPts val="0"/>
              </a:spcAft>
              <a:buClr>
                <a:srgbClr val="111111"/>
              </a:buClr>
              <a:buSzPts val="1100"/>
              <a:buFont typeface="EB Garamond"/>
              <a:buAutoNum type="arabicPeriod"/>
            </a:pPr>
            <a:r>
              <a:rPr lang="en" sz="1100">
                <a:solidFill>
                  <a:srgbClr val="111111"/>
                </a:solidFill>
                <a:highlight>
                  <a:srgbClr val="FFFFFF"/>
                </a:highlight>
                <a:latin typeface="EB Garamond"/>
                <a:ea typeface="EB Garamond"/>
                <a:cs typeface="EB Garamond"/>
                <a:sym typeface="EB Garamond"/>
              </a:rPr>
              <a:t>Year remod/Add  &amp; Year Built</a:t>
            </a:r>
            <a:endParaRPr sz="1100">
              <a:solidFill>
                <a:srgbClr val="111111"/>
              </a:solidFill>
              <a:highlight>
                <a:srgbClr val="FFFFFF"/>
              </a:highlight>
              <a:latin typeface="EB Garamond"/>
              <a:ea typeface="EB Garamond"/>
              <a:cs typeface="EB Garamond"/>
              <a:sym typeface="EB Garamond"/>
            </a:endParaRPr>
          </a:p>
          <a:p>
            <a:pPr indent="-298450" lvl="0" marL="457200" rtl="0" algn="l">
              <a:lnSpc>
                <a:spcPct val="150000"/>
              </a:lnSpc>
              <a:spcBef>
                <a:spcPts val="0"/>
              </a:spcBef>
              <a:spcAft>
                <a:spcPts val="0"/>
              </a:spcAft>
              <a:buClr>
                <a:srgbClr val="111111"/>
              </a:buClr>
              <a:buSzPts val="1100"/>
              <a:buFont typeface="EB Garamond"/>
              <a:buAutoNum type="arabicPeriod"/>
            </a:pPr>
            <a:r>
              <a:rPr lang="en" sz="1100">
                <a:solidFill>
                  <a:srgbClr val="111111"/>
                </a:solidFill>
                <a:highlight>
                  <a:srgbClr val="FFFFFF"/>
                </a:highlight>
                <a:latin typeface="EB Garamond"/>
                <a:ea typeface="EB Garamond"/>
                <a:cs typeface="EB Garamond"/>
                <a:sym typeface="EB Garamond"/>
              </a:rPr>
              <a:t>1st Flr SF  &amp; Total Bsmt SF</a:t>
            </a:r>
            <a:endParaRPr sz="1100">
              <a:solidFill>
                <a:srgbClr val="111111"/>
              </a:solidFill>
              <a:highlight>
                <a:srgbClr val="FFFFFF"/>
              </a:highlight>
              <a:latin typeface="EB Garamond"/>
              <a:ea typeface="EB Garamond"/>
              <a:cs typeface="EB Garamond"/>
              <a:sym typeface="EB Garamond"/>
            </a:endParaRPr>
          </a:p>
          <a:p>
            <a:pPr indent="-298450" lvl="0" marL="457200" rtl="0" algn="l">
              <a:lnSpc>
                <a:spcPct val="150000"/>
              </a:lnSpc>
              <a:spcBef>
                <a:spcPts val="0"/>
              </a:spcBef>
              <a:spcAft>
                <a:spcPts val="0"/>
              </a:spcAft>
              <a:buClr>
                <a:srgbClr val="111111"/>
              </a:buClr>
              <a:buSzPts val="1100"/>
              <a:buFont typeface="EB Garamond"/>
              <a:buAutoNum type="arabicPeriod"/>
            </a:pPr>
            <a:r>
              <a:rPr lang="en" sz="1100">
                <a:solidFill>
                  <a:srgbClr val="111111"/>
                </a:solidFill>
                <a:highlight>
                  <a:srgbClr val="FFFFFF"/>
                </a:highlight>
                <a:latin typeface="EB Garamond"/>
                <a:ea typeface="EB Garamond"/>
                <a:cs typeface="EB Garamond"/>
                <a:sym typeface="EB Garamond"/>
              </a:rPr>
              <a:t>Garage Cars &amp;  Garage Area</a:t>
            </a:r>
            <a:endParaRPr sz="1100">
              <a:solidFill>
                <a:srgbClr val="111111"/>
              </a:solidFill>
              <a:highlight>
                <a:srgbClr val="FFFFFF"/>
              </a:highlight>
              <a:latin typeface="EB Garamond"/>
              <a:ea typeface="EB Garamond"/>
              <a:cs typeface="EB Garamond"/>
              <a:sym typeface="EB Garamond"/>
            </a:endParaRPr>
          </a:p>
          <a:p>
            <a:pPr indent="0" lvl="0" marL="0" rtl="0" algn="l">
              <a:lnSpc>
                <a:spcPct val="150000"/>
              </a:lnSpc>
              <a:spcBef>
                <a:spcPts val="1100"/>
              </a:spcBef>
              <a:spcAft>
                <a:spcPts val="0"/>
              </a:spcAft>
              <a:buNone/>
            </a:pPr>
            <a:r>
              <a:rPr lang="en" sz="1100">
                <a:solidFill>
                  <a:srgbClr val="111111"/>
                </a:solidFill>
                <a:highlight>
                  <a:srgbClr val="FFFFFF"/>
                </a:highlight>
                <a:latin typeface="EB Garamond"/>
                <a:ea typeface="EB Garamond"/>
                <a:cs typeface="EB Garamond"/>
                <a:sym typeface="EB Garamond"/>
              </a:rPr>
              <a:t>Multicollinearity </a:t>
            </a:r>
            <a:r>
              <a:rPr b="1" lang="en" sz="1100" u="sng">
                <a:solidFill>
                  <a:srgbClr val="111111"/>
                </a:solidFill>
                <a:highlight>
                  <a:srgbClr val="FFFFFF"/>
                </a:highlight>
                <a:latin typeface="EB Garamond"/>
                <a:ea typeface="EB Garamond"/>
                <a:cs typeface="EB Garamond"/>
                <a:sym typeface="EB Garamond"/>
              </a:rPr>
              <a:t>generates high variance of the estimated coefficients</a:t>
            </a:r>
            <a:r>
              <a:rPr lang="en" sz="1100">
                <a:solidFill>
                  <a:srgbClr val="111111"/>
                </a:solidFill>
                <a:highlight>
                  <a:srgbClr val="FFFFFF"/>
                </a:highlight>
                <a:latin typeface="EB Garamond"/>
                <a:ea typeface="EB Garamond"/>
                <a:cs typeface="EB Garamond"/>
                <a:sym typeface="EB Garamond"/>
              </a:rPr>
              <a:t> and hence, the coefficient estimates corresponding to those interrelated explanatory variables</a:t>
            </a:r>
            <a:r>
              <a:rPr b="1" lang="en" sz="1100" u="sng">
                <a:solidFill>
                  <a:srgbClr val="111111"/>
                </a:solidFill>
                <a:highlight>
                  <a:srgbClr val="FFFFFF"/>
                </a:highlight>
                <a:latin typeface="EB Garamond"/>
                <a:ea typeface="EB Garamond"/>
                <a:cs typeface="EB Garamond"/>
                <a:sym typeface="EB Garamond"/>
              </a:rPr>
              <a:t> will not be accurate </a:t>
            </a:r>
            <a:r>
              <a:rPr lang="en" sz="1100">
                <a:solidFill>
                  <a:srgbClr val="111111"/>
                </a:solidFill>
                <a:highlight>
                  <a:srgbClr val="FFFFFF"/>
                </a:highlight>
                <a:latin typeface="EB Garamond"/>
                <a:ea typeface="EB Garamond"/>
                <a:cs typeface="EB Garamond"/>
                <a:sym typeface="EB Garamond"/>
              </a:rPr>
              <a:t>in giving us the actual picture. They can become very sensitive to small changes in the model.</a:t>
            </a:r>
            <a:endParaRPr sz="1100">
              <a:solidFill>
                <a:srgbClr val="111111"/>
              </a:solidFill>
              <a:highlight>
                <a:srgbClr val="FFFFFF"/>
              </a:highlight>
              <a:latin typeface="EB Garamond"/>
              <a:ea typeface="EB Garamond"/>
              <a:cs typeface="EB Garamond"/>
              <a:sym typeface="EB Garamond"/>
            </a:endParaRPr>
          </a:p>
        </p:txBody>
      </p:sp>
      <p:pic>
        <p:nvPicPr>
          <p:cNvPr id="776" name="Google Shape;776;p40"/>
          <p:cNvPicPr preferRelativeResize="0"/>
          <p:nvPr/>
        </p:nvPicPr>
        <p:blipFill>
          <a:blip r:embed="rId3">
            <a:alphaModFix/>
          </a:blip>
          <a:stretch>
            <a:fillRect/>
          </a:stretch>
        </p:blipFill>
        <p:spPr>
          <a:xfrm>
            <a:off x="657225" y="1115050"/>
            <a:ext cx="4187550" cy="3804599"/>
          </a:xfrm>
          <a:prstGeom prst="rect">
            <a:avLst/>
          </a:prstGeom>
          <a:noFill/>
          <a:ln>
            <a:noFill/>
          </a:ln>
        </p:spPr>
      </p:pic>
      <p:sp>
        <p:nvSpPr>
          <p:cNvPr id="777" name="Google Shape;777;p40"/>
          <p:cNvSpPr/>
          <p:nvPr/>
        </p:nvSpPr>
        <p:spPr>
          <a:xfrm>
            <a:off x="2205125" y="2700650"/>
            <a:ext cx="338100" cy="3954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2805200" y="2105325"/>
            <a:ext cx="338100" cy="3954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3390975" y="1529050"/>
            <a:ext cx="338100" cy="3954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41"/>
          <p:cNvPicPr preferRelativeResize="0"/>
          <p:nvPr/>
        </p:nvPicPr>
        <p:blipFill>
          <a:blip r:embed="rId3">
            <a:alphaModFix/>
          </a:blip>
          <a:stretch>
            <a:fillRect/>
          </a:stretch>
        </p:blipFill>
        <p:spPr>
          <a:xfrm>
            <a:off x="238225" y="1162100"/>
            <a:ext cx="3833799" cy="3598450"/>
          </a:xfrm>
          <a:prstGeom prst="rect">
            <a:avLst/>
          </a:prstGeom>
          <a:noFill/>
          <a:ln>
            <a:noFill/>
          </a:ln>
        </p:spPr>
      </p:pic>
      <p:sp>
        <p:nvSpPr>
          <p:cNvPr id="785" name="Google Shape;785;p41"/>
          <p:cNvSpPr/>
          <p:nvPr/>
        </p:nvSpPr>
        <p:spPr>
          <a:xfrm>
            <a:off x="238225" y="1324375"/>
            <a:ext cx="3405300" cy="71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nvSpPr>
        <p:spPr>
          <a:xfrm>
            <a:off x="4343500" y="1162100"/>
            <a:ext cx="2890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B Garamond"/>
                <a:ea typeface="EB Garamond"/>
                <a:cs typeface="EB Garamond"/>
                <a:sym typeface="EB Garamond"/>
              </a:rPr>
              <a:t>Top 5 Features (correlation with SalePrice) :</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Overall Qual</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Gr Liv Area</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Garage Area</a:t>
            </a:r>
            <a:endParaRPr sz="1200">
              <a:latin typeface="EB Garamond"/>
              <a:ea typeface="EB Garamond"/>
              <a:cs typeface="EB Garamond"/>
              <a:sym typeface="EB Garamond"/>
            </a:endParaRPr>
          </a:p>
          <a:p>
            <a:pPr indent="-304800" lvl="0" marL="457200" rtl="0" algn="l">
              <a:spcBef>
                <a:spcPts val="0"/>
              </a:spcBef>
              <a:spcAft>
                <a:spcPts val="0"/>
              </a:spcAft>
              <a:buClr>
                <a:schemeClr val="dk1"/>
              </a:buClr>
              <a:buSzPts val="1200"/>
              <a:buFont typeface="EB Garamond"/>
              <a:buAutoNum type="arabicPeriod"/>
            </a:pPr>
            <a:r>
              <a:rPr lang="en" sz="1200">
                <a:solidFill>
                  <a:schemeClr val="dk1"/>
                </a:solidFill>
                <a:latin typeface="EB Garamond"/>
                <a:ea typeface="EB Garamond"/>
                <a:cs typeface="EB Garamond"/>
                <a:sym typeface="EB Garamond"/>
              </a:rPr>
              <a:t>Garage Cars</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Total Bsmt SF</a:t>
            </a:r>
            <a:endParaRPr sz="1200">
              <a:latin typeface="EB Garamond"/>
              <a:ea typeface="EB Garamond"/>
              <a:cs typeface="EB Garamond"/>
              <a:sym typeface="EB Garamond"/>
            </a:endParaRPr>
          </a:p>
        </p:txBody>
      </p:sp>
      <p:sp>
        <p:nvSpPr>
          <p:cNvPr id="787" name="Google Shape;787;p4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EDA - Feature Engineering (Initial) </a:t>
            </a:r>
            <a:endParaRPr/>
          </a:p>
        </p:txBody>
      </p:sp>
      <p:pic>
        <p:nvPicPr>
          <p:cNvPr id="788" name="Google Shape;788;p41"/>
          <p:cNvPicPr preferRelativeResize="0"/>
          <p:nvPr/>
        </p:nvPicPr>
        <p:blipFill>
          <a:blip r:embed="rId4">
            <a:alphaModFix/>
          </a:blip>
          <a:stretch>
            <a:fillRect/>
          </a:stretch>
        </p:blipFill>
        <p:spPr>
          <a:xfrm>
            <a:off x="4266800" y="2617188"/>
            <a:ext cx="4763000" cy="214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2"/>
          <p:cNvSpPr/>
          <p:nvPr/>
        </p:nvSpPr>
        <p:spPr>
          <a:xfrm>
            <a:off x="7134325" y="1959000"/>
            <a:ext cx="1866900" cy="3025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EDA - Feature Engineering </a:t>
            </a:r>
            <a:endParaRPr/>
          </a:p>
        </p:txBody>
      </p:sp>
      <p:sp>
        <p:nvSpPr>
          <p:cNvPr id="795" name="Google Shape;795;p42"/>
          <p:cNvSpPr txBox="1"/>
          <p:nvPr/>
        </p:nvSpPr>
        <p:spPr>
          <a:xfrm>
            <a:off x="4281575" y="988400"/>
            <a:ext cx="44481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rgbClr val="434343"/>
                </a:solidFill>
                <a:latin typeface="EB Garamond"/>
                <a:ea typeface="EB Garamond"/>
                <a:cs typeface="EB Garamond"/>
                <a:sym typeface="EB Garamond"/>
              </a:rPr>
              <a:t>Transformed Columns with multicollinearity</a:t>
            </a:r>
            <a:endParaRPr b="1" sz="1000">
              <a:solidFill>
                <a:srgbClr val="434343"/>
              </a:solidFill>
              <a:latin typeface="EB Garamond"/>
              <a:ea typeface="EB Garamond"/>
              <a:cs typeface="EB Garamond"/>
              <a:sym typeface="EB Garamond"/>
            </a:endParaRPr>
          </a:p>
          <a:p>
            <a:pPr indent="0" lvl="0" marL="0" rtl="0" algn="l">
              <a:lnSpc>
                <a:spcPct val="100000"/>
              </a:lnSpc>
              <a:spcBef>
                <a:spcPts val="0"/>
              </a:spcBef>
              <a:spcAft>
                <a:spcPts val="0"/>
              </a:spcAft>
              <a:buNone/>
            </a:pPr>
            <a:r>
              <a:rPr lang="en" sz="1000">
                <a:solidFill>
                  <a:srgbClr val="434343"/>
                </a:solidFill>
                <a:latin typeface="EB Garamond"/>
                <a:ea typeface="EB Garamond"/>
                <a:cs typeface="EB Garamond"/>
                <a:sym typeface="EB Garamond"/>
              </a:rPr>
              <a:t>Total SF = Total Basement SF + 1st Floor SF + 2nd Floor SF</a:t>
            </a:r>
            <a:endParaRPr sz="10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000">
                <a:solidFill>
                  <a:srgbClr val="434343"/>
                </a:solidFill>
                <a:latin typeface="EB Garamond"/>
                <a:ea typeface="EB Garamond"/>
                <a:cs typeface="EB Garamond"/>
                <a:sym typeface="EB Garamond"/>
              </a:rPr>
              <a:t>House Age = Year Sold - Year Built</a:t>
            </a:r>
            <a:endParaRPr sz="10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000">
                <a:solidFill>
                  <a:srgbClr val="434343"/>
                </a:solidFill>
                <a:latin typeface="EB Garamond"/>
                <a:ea typeface="EB Garamond"/>
                <a:cs typeface="EB Garamond"/>
                <a:sym typeface="EB Garamond"/>
              </a:rPr>
              <a:t>Age Remod = Year Sold - Year Remodelled/Add</a:t>
            </a:r>
            <a:endParaRPr sz="1500">
              <a:latin typeface="EB Garamond"/>
              <a:ea typeface="EB Garamond"/>
              <a:cs typeface="EB Garamond"/>
              <a:sym typeface="EB Garamond"/>
            </a:endParaRPr>
          </a:p>
        </p:txBody>
      </p:sp>
      <p:pic>
        <p:nvPicPr>
          <p:cNvPr id="796" name="Google Shape;796;p42"/>
          <p:cNvPicPr preferRelativeResize="0"/>
          <p:nvPr/>
        </p:nvPicPr>
        <p:blipFill>
          <a:blip r:embed="rId3">
            <a:alphaModFix/>
          </a:blip>
          <a:stretch>
            <a:fillRect/>
          </a:stretch>
        </p:blipFill>
        <p:spPr>
          <a:xfrm>
            <a:off x="252500" y="1431950"/>
            <a:ext cx="3852874" cy="3550950"/>
          </a:xfrm>
          <a:prstGeom prst="rect">
            <a:avLst/>
          </a:prstGeom>
          <a:noFill/>
          <a:ln>
            <a:noFill/>
          </a:ln>
        </p:spPr>
      </p:pic>
      <p:sp>
        <p:nvSpPr>
          <p:cNvPr id="797" name="Google Shape;797;p42"/>
          <p:cNvSpPr/>
          <p:nvPr/>
        </p:nvSpPr>
        <p:spPr>
          <a:xfrm>
            <a:off x="359850" y="1649250"/>
            <a:ext cx="3269400" cy="13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p:nvPr/>
        </p:nvSpPr>
        <p:spPr>
          <a:xfrm>
            <a:off x="316475" y="4672225"/>
            <a:ext cx="3293100" cy="18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42"/>
          <p:cNvPicPr preferRelativeResize="0"/>
          <p:nvPr/>
        </p:nvPicPr>
        <p:blipFill rotWithShape="1">
          <a:blip r:embed="rId4">
            <a:alphaModFix/>
          </a:blip>
          <a:srcRect b="0" l="0" r="23640" t="0"/>
          <a:stretch/>
        </p:blipFill>
        <p:spPr>
          <a:xfrm>
            <a:off x="4053100" y="2091500"/>
            <a:ext cx="3050101" cy="904550"/>
          </a:xfrm>
          <a:prstGeom prst="rect">
            <a:avLst/>
          </a:prstGeom>
          <a:noFill/>
          <a:ln>
            <a:noFill/>
          </a:ln>
        </p:spPr>
      </p:pic>
      <p:pic>
        <p:nvPicPr>
          <p:cNvPr id="800" name="Google Shape;800;p42"/>
          <p:cNvPicPr preferRelativeResize="0"/>
          <p:nvPr/>
        </p:nvPicPr>
        <p:blipFill rotWithShape="1">
          <a:blip r:embed="rId5">
            <a:alphaModFix/>
          </a:blip>
          <a:srcRect b="-2417" l="0" r="49650" t="0"/>
          <a:stretch/>
        </p:blipFill>
        <p:spPr>
          <a:xfrm>
            <a:off x="6105744" y="3080450"/>
            <a:ext cx="982200" cy="904550"/>
          </a:xfrm>
          <a:prstGeom prst="rect">
            <a:avLst/>
          </a:prstGeom>
          <a:noFill/>
          <a:ln>
            <a:noFill/>
          </a:ln>
        </p:spPr>
      </p:pic>
      <p:pic>
        <p:nvPicPr>
          <p:cNvPr id="801" name="Google Shape;801;p42"/>
          <p:cNvPicPr preferRelativeResize="0"/>
          <p:nvPr/>
        </p:nvPicPr>
        <p:blipFill rotWithShape="1">
          <a:blip r:embed="rId6">
            <a:alphaModFix/>
          </a:blip>
          <a:srcRect b="0" l="0" r="51444" t="0"/>
          <a:stretch/>
        </p:blipFill>
        <p:spPr>
          <a:xfrm>
            <a:off x="6189100" y="3985000"/>
            <a:ext cx="914101" cy="871375"/>
          </a:xfrm>
          <a:prstGeom prst="rect">
            <a:avLst/>
          </a:prstGeom>
          <a:noFill/>
          <a:ln>
            <a:noFill/>
          </a:ln>
        </p:spPr>
      </p:pic>
      <p:sp>
        <p:nvSpPr>
          <p:cNvPr id="802" name="Google Shape;802;p42"/>
          <p:cNvSpPr/>
          <p:nvPr/>
        </p:nvSpPr>
        <p:spPr>
          <a:xfrm>
            <a:off x="8154675" y="2285875"/>
            <a:ext cx="216900" cy="399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2"/>
          <p:cNvSpPr txBox="1"/>
          <p:nvPr/>
        </p:nvSpPr>
        <p:spPr>
          <a:xfrm>
            <a:off x="8327200" y="2270125"/>
            <a:ext cx="7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Correlation improved!!!</a:t>
            </a:r>
            <a:endParaRPr sz="800">
              <a:latin typeface="EB Garamond"/>
              <a:ea typeface="EB Garamond"/>
              <a:cs typeface="EB Garamond"/>
              <a:sym typeface="EB Garamond"/>
            </a:endParaRPr>
          </a:p>
        </p:txBody>
      </p:sp>
      <p:sp>
        <p:nvSpPr>
          <p:cNvPr id="804" name="Google Shape;804;p42"/>
          <p:cNvSpPr txBox="1"/>
          <p:nvPr/>
        </p:nvSpPr>
        <p:spPr>
          <a:xfrm>
            <a:off x="8088925" y="3182550"/>
            <a:ext cx="80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No improvement in correlation :(</a:t>
            </a:r>
            <a:endParaRPr sz="800">
              <a:latin typeface="EB Garamond"/>
              <a:ea typeface="EB Garamond"/>
              <a:cs typeface="EB Garamond"/>
              <a:sym typeface="EB Garamond"/>
            </a:endParaRPr>
          </a:p>
        </p:txBody>
      </p:sp>
      <p:pic>
        <p:nvPicPr>
          <p:cNvPr id="805" name="Google Shape;805;p42"/>
          <p:cNvPicPr preferRelativeResize="0"/>
          <p:nvPr/>
        </p:nvPicPr>
        <p:blipFill rotWithShape="1">
          <a:blip r:embed="rId5">
            <a:alphaModFix/>
          </a:blip>
          <a:srcRect b="0" l="50700" r="2441" t="0"/>
          <a:stretch/>
        </p:blipFill>
        <p:spPr>
          <a:xfrm>
            <a:off x="7164381" y="3101825"/>
            <a:ext cx="914100" cy="883175"/>
          </a:xfrm>
          <a:prstGeom prst="rect">
            <a:avLst/>
          </a:prstGeom>
          <a:noFill/>
          <a:ln>
            <a:noFill/>
          </a:ln>
        </p:spPr>
      </p:pic>
      <p:pic>
        <p:nvPicPr>
          <p:cNvPr id="806" name="Google Shape;806;p42"/>
          <p:cNvPicPr preferRelativeResize="0"/>
          <p:nvPr/>
        </p:nvPicPr>
        <p:blipFill rotWithShape="1">
          <a:blip r:embed="rId4">
            <a:alphaModFix/>
          </a:blip>
          <a:srcRect b="0" l="77115" r="0" t="0"/>
          <a:stretch/>
        </p:blipFill>
        <p:spPr>
          <a:xfrm>
            <a:off x="7209988" y="2093113"/>
            <a:ext cx="914101" cy="904550"/>
          </a:xfrm>
          <a:prstGeom prst="rect">
            <a:avLst/>
          </a:prstGeom>
          <a:noFill/>
          <a:ln>
            <a:noFill/>
          </a:ln>
        </p:spPr>
      </p:pic>
      <p:pic>
        <p:nvPicPr>
          <p:cNvPr id="807" name="Google Shape;807;p42"/>
          <p:cNvPicPr preferRelativeResize="0"/>
          <p:nvPr/>
        </p:nvPicPr>
        <p:blipFill rotWithShape="1">
          <a:blip r:embed="rId6">
            <a:alphaModFix/>
          </a:blip>
          <a:srcRect b="0" l="50017" r="0" t="0"/>
          <a:stretch/>
        </p:blipFill>
        <p:spPr>
          <a:xfrm>
            <a:off x="7209988" y="3985000"/>
            <a:ext cx="940926" cy="871375"/>
          </a:xfrm>
          <a:prstGeom prst="rect">
            <a:avLst/>
          </a:prstGeom>
          <a:noFill/>
          <a:ln>
            <a:noFill/>
          </a:ln>
        </p:spPr>
      </p:pic>
      <p:sp>
        <p:nvSpPr>
          <p:cNvPr id="808" name="Google Shape;808;p42"/>
          <p:cNvSpPr txBox="1"/>
          <p:nvPr/>
        </p:nvSpPr>
        <p:spPr>
          <a:xfrm>
            <a:off x="8124100" y="4092175"/>
            <a:ext cx="80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EB Garamond"/>
                <a:ea typeface="EB Garamond"/>
                <a:cs typeface="EB Garamond"/>
                <a:sym typeface="EB Garamond"/>
              </a:rPr>
              <a:t>No improvement in correlation :(</a:t>
            </a:r>
            <a:endParaRPr sz="800">
              <a:latin typeface="EB Garamond"/>
              <a:ea typeface="EB Garamond"/>
              <a:cs typeface="EB Garamond"/>
              <a:sym typeface="EB Garamond"/>
            </a:endParaRPr>
          </a:p>
        </p:txBody>
      </p:sp>
      <p:sp>
        <p:nvSpPr>
          <p:cNvPr id="809" name="Google Shape;809;p42"/>
          <p:cNvSpPr txBox="1"/>
          <p:nvPr/>
        </p:nvSpPr>
        <p:spPr>
          <a:xfrm>
            <a:off x="7749100" y="1701838"/>
            <a:ext cx="578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000">
                <a:solidFill>
                  <a:srgbClr val="434343"/>
                </a:solidFill>
                <a:latin typeface="Montserrat"/>
                <a:ea typeface="Montserrat"/>
                <a:cs typeface="Montserrat"/>
                <a:sym typeface="Montserrat"/>
              </a:rPr>
              <a:t>After</a:t>
            </a:r>
            <a:endParaRPr b="1" sz="1500">
              <a:latin typeface="Montserrat"/>
              <a:ea typeface="Montserrat"/>
              <a:cs typeface="Montserrat"/>
              <a:sym typeface="Montserrat"/>
            </a:endParaRPr>
          </a:p>
        </p:txBody>
      </p:sp>
      <p:sp>
        <p:nvSpPr>
          <p:cNvPr id="810" name="Google Shape;810;p42"/>
          <p:cNvSpPr txBox="1"/>
          <p:nvPr/>
        </p:nvSpPr>
        <p:spPr>
          <a:xfrm>
            <a:off x="5348975" y="1701850"/>
            <a:ext cx="7782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000">
                <a:solidFill>
                  <a:srgbClr val="434343"/>
                </a:solidFill>
                <a:latin typeface="Montserrat"/>
                <a:ea typeface="Montserrat"/>
                <a:cs typeface="Montserrat"/>
                <a:sym typeface="Montserrat"/>
              </a:rPr>
              <a:t>Befo</a:t>
            </a:r>
            <a:r>
              <a:rPr b="1" lang="en" sz="1000">
                <a:solidFill>
                  <a:srgbClr val="434343"/>
                </a:solidFill>
                <a:latin typeface="Montserrat"/>
                <a:ea typeface="Montserrat"/>
                <a:cs typeface="Montserrat"/>
                <a:sym typeface="Montserrat"/>
              </a:rPr>
              <a:t>re</a:t>
            </a:r>
            <a:endParaRPr b="1" sz="15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Initial Modelling </a:t>
            </a:r>
            <a:endParaRPr/>
          </a:p>
        </p:txBody>
      </p:sp>
      <p:graphicFrame>
        <p:nvGraphicFramePr>
          <p:cNvPr id="816" name="Google Shape;816;p43"/>
          <p:cNvGraphicFramePr/>
          <p:nvPr/>
        </p:nvGraphicFramePr>
        <p:xfrm>
          <a:off x="598813" y="2237098"/>
          <a:ext cx="3000000" cy="3000000"/>
        </p:xfrm>
        <a:graphic>
          <a:graphicData uri="http://schemas.openxmlformats.org/drawingml/2006/table">
            <a:tbl>
              <a:tblPr>
                <a:noFill/>
                <a:tableStyleId>{E9B04497-B62A-4B1C-A7C5-295AB3306159}</a:tableStyleId>
              </a:tblPr>
              <a:tblGrid>
                <a:gridCol w="1291800"/>
                <a:gridCol w="1553350"/>
                <a:gridCol w="1553350"/>
                <a:gridCol w="1553350"/>
              </a:tblGrid>
              <a:tr h="533700">
                <a:tc>
                  <a:txBody>
                    <a:bodyPr/>
                    <a:lstStyle/>
                    <a:p>
                      <a:pPr indent="0" lvl="0" marL="0" rtl="0" algn="l">
                        <a:spcBef>
                          <a:spcPts val="0"/>
                        </a:spcBef>
                        <a:spcAft>
                          <a:spcPts val="0"/>
                        </a:spcAft>
                        <a:buNone/>
                      </a:pPr>
                      <a:r>
                        <a:t/>
                      </a:r>
                      <a:endParaRPr sz="15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9AD7D2"/>
                          </a:solidFill>
                          <a:latin typeface="Montserrat ExtraBold"/>
                          <a:ea typeface="Montserrat ExtraBold"/>
                          <a:cs typeface="Montserrat ExtraBold"/>
                          <a:sym typeface="Montserrat ExtraBold"/>
                        </a:rPr>
                        <a:t>Linear Regression</a:t>
                      </a:r>
                      <a:endParaRPr sz="12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9AD7D2"/>
                          </a:solidFill>
                          <a:latin typeface="Montserrat ExtraBold"/>
                          <a:ea typeface="Montserrat ExtraBold"/>
                          <a:cs typeface="Montserrat ExtraBold"/>
                          <a:sym typeface="Montserrat ExtraBold"/>
                        </a:rPr>
                        <a:t>RidgeCV</a:t>
                      </a:r>
                      <a:endParaRPr sz="12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9AD7D2"/>
                          </a:solidFill>
                          <a:latin typeface="Montserrat ExtraBold"/>
                          <a:ea typeface="Montserrat ExtraBold"/>
                          <a:cs typeface="Montserrat ExtraBold"/>
                          <a:sym typeface="Montserrat ExtraBold"/>
                        </a:rPr>
                        <a:t>LassoCV</a:t>
                      </a:r>
                      <a:endParaRPr sz="12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200">
                          <a:solidFill>
                            <a:srgbClr val="FFFFFF"/>
                          </a:solidFill>
                          <a:latin typeface="Montserrat ExtraBold"/>
                          <a:ea typeface="Montserrat ExtraBold"/>
                          <a:cs typeface="Montserrat ExtraBold"/>
                          <a:sym typeface="Montserrat ExtraBold"/>
                        </a:rPr>
                        <a:t>RMSE</a:t>
                      </a:r>
                      <a:endParaRPr sz="15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EB Garamond"/>
                          <a:ea typeface="EB Garamond"/>
                          <a:cs typeface="EB Garamond"/>
                          <a:sym typeface="EB Garamond"/>
                        </a:rPr>
                        <a:t>22,387.65</a:t>
                      </a:r>
                      <a:endParaRPr sz="1500"/>
                    </a:p>
                  </a:txBody>
                  <a:tcPr marT="91425" marB="91425" marR="91425" marL="91425">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EB Garamond"/>
                          <a:ea typeface="EB Garamond"/>
                          <a:cs typeface="EB Garamond"/>
                          <a:sym typeface="EB Garamond"/>
                        </a:rPr>
                        <a:t>21,773.30</a:t>
                      </a:r>
                      <a:endParaRPr sz="15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21,320.51</a:t>
                      </a:r>
                      <a:endParaRPr sz="12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13225">
                <a:tc>
                  <a:txBody>
                    <a:bodyPr/>
                    <a:lstStyle/>
                    <a:p>
                      <a:pPr indent="0" lvl="0" marL="0" rtl="0" algn="ctr">
                        <a:spcBef>
                          <a:spcPts val="0"/>
                        </a:spcBef>
                        <a:spcAft>
                          <a:spcPts val="0"/>
                        </a:spcAft>
                        <a:buNone/>
                      </a:pPr>
                      <a:r>
                        <a:rPr lang="en" sz="1200">
                          <a:solidFill>
                            <a:srgbClr val="FFFFFF"/>
                          </a:solidFill>
                          <a:latin typeface="Montserrat ExtraBold"/>
                          <a:ea typeface="Montserrat ExtraBold"/>
                          <a:cs typeface="Montserrat ExtraBold"/>
                          <a:sym typeface="Montserrat ExtraBold"/>
                        </a:rPr>
                        <a:t>R</a:t>
                      </a:r>
                      <a:r>
                        <a:rPr baseline="30000" lang="en" sz="1200">
                          <a:solidFill>
                            <a:srgbClr val="FFFFFF"/>
                          </a:solidFill>
                          <a:latin typeface="Montserrat ExtraBold"/>
                          <a:ea typeface="Montserrat ExtraBold"/>
                          <a:cs typeface="Montserrat ExtraBold"/>
                          <a:sym typeface="Montserrat ExtraBold"/>
                        </a:rPr>
                        <a:t>2</a:t>
                      </a:r>
                      <a:endParaRPr baseline="30000" sz="15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EB Garamond"/>
                          <a:ea typeface="EB Garamond"/>
                          <a:cs typeface="EB Garamond"/>
                          <a:sym typeface="EB Garamond"/>
                        </a:rPr>
                        <a:t>0.918</a:t>
                      </a:r>
                      <a:endParaRPr sz="1500"/>
                    </a:p>
                  </a:txBody>
                  <a:tcPr marT="91425" marB="91425" marR="91425" marL="91425">
                    <a:lnL cap="flat" cmpd="sng" w="19050">
                      <a:solidFill>
                        <a:schemeClr val="accent1">
                          <a:alpha val="0"/>
                        </a:scheme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EB Garamond"/>
                          <a:ea typeface="EB Garamond"/>
                          <a:cs typeface="EB Garamond"/>
                          <a:sym typeface="EB Garamond"/>
                        </a:rPr>
                        <a:t>0.923</a:t>
                      </a:r>
                      <a:endParaRPr sz="15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0.926</a:t>
                      </a:r>
                      <a:endParaRPr sz="12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FFE48D"/>
                    </a:solidFill>
                  </a:tcPr>
                </a:tc>
              </a:tr>
            </a:tbl>
          </a:graphicData>
        </a:graphic>
      </p:graphicFrame>
      <p:sp>
        <p:nvSpPr>
          <p:cNvPr id="817" name="Google Shape;817;p43"/>
          <p:cNvSpPr txBox="1"/>
          <p:nvPr/>
        </p:nvSpPr>
        <p:spPr>
          <a:xfrm>
            <a:off x="849900" y="4191000"/>
            <a:ext cx="7886700" cy="7095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200">
                <a:solidFill>
                  <a:srgbClr val="9AD7D2"/>
                </a:solidFill>
                <a:latin typeface="Montserrat ExtraBold"/>
                <a:ea typeface="Montserrat ExtraBold"/>
                <a:cs typeface="Montserrat ExtraBold"/>
                <a:sym typeface="Montserrat ExtraBold"/>
              </a:rPr>
              <a:t>Conclusion</a:t>
            </a:r>
            <a:r>
              <a:rPr lang="en" sz="1100">
                <a:solidFill>
                  <a:srgbClr val="434343"/>
                </a:solidFill>
                <a:latin typeface="EB Garamond"/>
                <a:ea typeface="EB Garamond"/>
                <a:cs typeface="EB Garamond"/>
                <a:sym typeface="EB Garamond"/>
              </a:rPr>
              <a:t> </a:t>
            </a:r>
            <a:endParaRPr sz="11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200">
                <a:solidFill>
                  <a:srgbClr val="434343"/>
                </a:solidFill>
                <a:latin typeface="EB Garamond"/>
                <a:ea typeface="EB Garamond"/>
                <a:cs typeface="EB Garamond"/>
                <a:sym typeface="EB Garamond"/>
              </a:rPr>
              <a:t>The Lasso Regression Model was the best model to test my training data because it was able to manage well unknown data according to the 𝑅2 score. The scatter plot of the predicted saleprice and actual sale price has a generally strong linear relationship except for two outliers.</a:t>
            </a:r>
            <a:endParaRPr sz="1200">
              <a:solidFill>
                <a:srgbClr val="434343"/>
              </a:solidFill>
              <a:latin typeface="EB Garamond"/>
              <a:ea typeface="EB Garamond"/>
              <a:cs typeface="EB Garamond"/>
              <a:sym typeface="EB Garamond"/>
            </a:endParaRPr>
          </a:p>
        </p:txBody>
      </p:sp>
      <p:sp>
        <p:nvSpPr>
          <p:cNvPr id="818" name="Google Shape;818;p43"/>
          <p:cNvSpPr txBox="1"/>
          <p:nvPr>
            <p:ph idx="4294967295" type="body"/>
          </p:nvPr>
        </p:nvSpPr>
        <p:spPr>
          <a:xfrm>
            <a:off x="578400" y="1215875"/>
            <a:ext cx="8375100" cy="106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Train-test split  (Test size = 0.2) </a:t>
            </a:r>
            <a:endParaRPr/>
          </a:p>
          <a:p>
            <a:pPr indent="-304800" lvl="0" marL="457200" rtl="0" algn="l">
              <a:spcBef>
                <a:spcPts val="0"/>
              </a:spcBef>
              <a:spcAft>
                <a:spcPts val="0"/>
              </a:spcAft>
              <a:buSzPts val="1200"/>
              <a:buAutoNum type="arabicPeriod"/>
            </a:pPr>
            <a:r>
              <a:rPr lang="en"/>
              <a:t>Features with low variance were removed for dimensionality reduction as a feature with low variance cannot explain much of the variance in Sale Price</a:t>
            </a:r>
            <a:endParaRPr/>
          </a:p>
          <a:p>
            <a:pPr indent="0" lvl="0" marL="0" rtl="0" algn="l">
              <a:spcBef>
                <a:spcPts val="1600"/>
              </a:spcBef>
              <a:spcAft>
                <a:spcPts val="1600"/>
              </a:spcAft>
              <a:buNone/>
            </a:pPr>
            <a:r>
              <a:t/>
            </a:r>
            <a:endParaRPr/>
          </a:p>
        </p:txBody>
      </p:sp>
      <p:pic>
        <p:nvPicPr>
          <p:cNvPr id="819" name="Google Shape;819;p43"/>
          <p:cNvPicPr preferRelativeResize="0"/>
          <p:nvPr/>
        </p:nvPicPr>
        <p:blipFill>
          <a:blip r:embed="rId3">
            <a:alphaModFix/>
          </a:blip>
          <a:stretch>
            <a:fillRect/>
          </a:stretch>
        </p:blipFill>
        <p:spPr>
          <a:xfrm>
            <a:off x="6789274" y="2024625"/>
            <a:ext cx="2126549" cy="212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 25 features - LassoCV Model</a:t>
            </a:r>
            <a:endParaRPr/>
          </a:p>
        </p:txBody>
      </p:sp>
      <p:sp>
        <p:nvSpPr>
          <p:cNvPr id="825" name="Google Shape;825;p44"/>
          <p:cNvSpPr txBox="1"/>
          <p:nvPr/>
        </p:nvSpPr>
        <p:spPr>
          <a:xfrm>
            <a:off x="471625" y="2010075"/>
            <a:ext cx="24861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B Garamond"/>
                <a:ea typeface="EB Garamond"/>
                <a:cs typeface="EB Garamond"/>
                <a:sym typeface="EB Garamond"/>
              </a:rPr>
              <a:t>The top features fall under these key categories </a:t>
            </a:r>
            <a:endParaRPr sz="1200">
              <a:latin typeface="EB Garamond"/>
              <a:ea typeface="EB Garamond"/>
              <a:cs typeface="EB Garamond"/>
              <a:sym typeface="EB Garamond"/>
            </a:endParaRPr>
          </a:p>
          <a:p>
            <a:pPr indent="0" lvl="0" marL="0" rtl="0" algn="l">
              <a:spcBef>
                <a:spcPts val="0"/>
              </a:spcBef>
              <a:spcAft>
                <a:spcPts val="0"/>
              </a:spcAft>
              <a:buNone/>
            </a:pPr>
            <a:r>
              <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Square feet</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Quality /Condition</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Building Type</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Location</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Exterior Features</a:t>
            </a:r>
            <a:endParaRPr sz="1200">
              <a:latin typeface="EB Garamond"/>
              <a:ea typeface="EB Garamond"/>
              <a:cs typeface="EB Garamond"/>
              <a:sym typeface="EB Garamond"/>
            </a:endParaRPr>
          </a:p>
          <a:p>
            <a:pPr indent="-304800" lvl="0" marL="457200" rtl="0" algn="l">
              <a:spcBef>
                <a:spcPts val="0"/>
              </a:spcBef>
              <a:spcAft>
                <a:spcPts val="0"/>
              </a:spcAft>
              <a:buSzPts val="1200"/>
              <a:buFont typeface="EB Garamond"/>
              <a:buAutoNum type="arabicPeriod"/>
            </a:pPr>
            <a:r>
              <a:rPr lang="en" sz="1200">
                <a:latin typeface="EB Garamond"/>
                <a:ea typeface="EB Garamond"/>
                <a:cs typeface="EB Garamond"/>
                <a:sym typeface="EB Garamond"/>
              </a:rPr>
              <a:t>House Amenities</a:t>
            </a:r>
            <a:endParaRPr sz="1200">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p:txBody>
      </p:sp>
      <p:pic>
        <p:nvPicPr>
          <p:cNvPr id="826" name="Google Shape;826;p44"/>
          <p:cNvPicPr preferRelativeResize="0"/>
          <p:nvPr/>
        </p:nvPicPr>
        <p:blipFill>
          <a:blip r:embed="rId3">
            <a:alphaModFix/>
          </a:blip>
          <a:stretch>
            <a:fillRect/>
          </a:stretch>
        </p:blipFill>
        <p:spPr>
          <a:xfrm>
            <a:off x="3110125" y="1186500"/>
            <a:ext cx="5375840" cy="3804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Tuning &amp; Optimization</a:t>
            </a:r>
            <a:endParaRPr/>
          </a:p>
        </p:txBody>
      </p:sp>
      <p:sp>
        <p:nvSpPr>
          <p:cNvPr id="832" name="Google Shape;832;p45"/>
          <p:cNvSpPr txBox="1"/>
          <p:nvPr>
            <p:ph idx="4294967295" type="body"/>
          </p:nvPr>
        </p:nvSpPr>
        <p:spPr>
          <a:xfrm>
            <a:off x="602550" y="1034100"/>
            <a:ext cx="8375100" cy="10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Improved the model through the following methods</a:t>
            </a:r>
            <a:endParaRPr/>
          </a:p>
          <a:p>
            <a:pPr indent="-304800" lvl="0" marL="457200" rtl="0" algn="l">
              <a:spcBef>
                <a:spcPts val="1600"/>
              </a:spcBef>
              <a:spcAft>
                <a:spcPts val="0"/>
              </a:spcAft>
              <a:buSzPts val="1200"/>
              <a:buAutoNum type="arabicPeriod"/>
            </a:pPr>
            <a:r>
              <a:rPr lang="en"/>
              <a:t>Hyperparameter tuning - Adjusted the alpha to the optimal alpha and adjusted max_iter </a:t>
            </a:r>
            <a:endParaRPr/>
          </a:p>
          <a:p>
            <a:pPr indent="-304800" lvl="0" marL="457200" rtl="0" algn="l">
              <a:spcBef>
                <a:spcPts val="0"/>
              </a:spcBef>
              <a:spcAft>
                <a:spcPts val="0"/>
              </a:spcAft>
              <a:buSzPts val="1200"/>
              <a:buAutoNum type="arabicPeriod"/>
            </a:pPr>
            <a:r>
              <a:rPr lang="en"/>
              <a:t>Top 25 features identified within the lasso model was used to rerun the model</a:t>
            </a:r>
            <a:br>
              <a:rPr lang="en"/>
            </a:b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833" name="Google Shape;833;p45"/>
          <p:cNvGraphicFramePr/>
          <p:nvPr/>
        </p:nvGraphicFramePr>
        <p:xfrm>
          <a:off x="678888" y="2513173"/>
          <a:ext cx="3000000" cy="3000000"/>
        </p:xfrm>
        <a:graphic>
          <a:graphicData uri="http://schemas.openxmlformats.org/drawingml/2006/table">
            <a:tbl>
              <a:tblPr>
                <a:noFill/>
                <a:tableStyleId>{E9B04497-B62A-4B1C-A7C5-295AB3306159}</a:tableStyleId>
              </a:tblPr>
              <a:tblGrid>
                <a:gridCol w="1695600"/>
                <a:gridCol w="2038900"/>
                <a:gridCol w="2038900"/>
                <a:gridCol w="1821750"/>
              </a:tblGrid>
              <a:tr h="455800">
                <a:tc>
                  <a:txBody>
                    <a:bodyPr/>
                    <a:lstStyle/>
                    <a:p>
                      <a:pPr indent="0" lvl="0" marL="0" rtl="0" algn="l">
                        <a:spcBef>
                          <a:spcPts val="0"/>
                        </a:spcBef>
                        <a:spcAft>
                          <a:spcPts val="0"/>
                        </a:spcAft>
                        <a:buNone/>
                      </a:pPr>
                      <a:r>
                        <a:t/>
                      </a:r>
                      <a:endParaRPr sz="15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9AD7D2"/>
                          </a:solidFill>
                          <a:latin typeface="Montserrat ExtraBold"/>
                          <a:ea typeface="Montserrat ExtraBold"/>
                          <a:cs typeface="Montserrat ExtraBold"/>
                          <a:sym typeface="Montserrat ExtraBold"/>
                        </a:rPr>
                        <a:t>Initial LassoCV </a:t>
                      </a:r>
                      <a:endParaRPr sz="12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9AD7D2"/>
                          </a:solidFill>
                          <a:latin typeface="Montserrat ExtraBold"/>
                          <a:ea typeface="Montserrat ExtraBold"/>
                          <a:cs typeface="Montserrat ExtraBold"/>
                          <a:sym typeface="Montserrat ExtraBold"/>
                        </a:rPr>
                        <a:t>LassoCV </a:t>
                      </a:r>
                      <a:br>
                        <a:rPr lang="en" sz="1200">
                          <a:solidFill>
                            <a:srgbClr val="9AD7D2"/>
                          </a:solidFill>
                          <a:latin typeface="Montserrat ExtraBold"/>
                          <a:ea typeface="Montserrat ExtraBold"/>
                          <a:cs typeface="Montserrat ExtraBold"/>
                          <a:sym typeface="Montserrat ExtraBold"/>
                        </a:rPr>
                      </a:br>
                      <a:r>
                        <a:rPr lang="en" sz="1200">
                          <a:solidFill>
                            <a:srgbClr val="9AD7D2"/>
                          </a:solidFill>
                          <a:latin typeface="Montserrat ExtraBold"/>
                          <a:ea typeface="Montserrat ExtraBold"/>
                          <a:cs typeface="Montserrat ExtraBold"/>
                          <a:sym typeface="Montserrat ExtraBold"/>
                        </a:rPr>
                        <a:t>Hyperparameter tuning</a:t>
                      </a:r>
                      <a:endParaRPr sz="12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9AD7D2"/>
                          </a:solidFill>
                          <a:latin typeface="Montserrat ExtraBold"/>
                          <a:ea typeface="Montserrat ExtraBold"/>
                          <a:cs typeface="Montserrat ExtraBold"/>
                          <a:sym typeface="Montserrat ExtraBold"/>
                        </a:rPr>
                        <a:t>LassoCV</a:t>
                      </a:r>
                      <a:endParaRPr sz="1200">
                        <a:solidFill>
                          <a:srgbClr val="9AD7D2"/>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lang="en" sz="1200">
                          <a:solidFill>
                            <a:srgbClr val="9AD7D2"/>
                          </a:solidFill>
                          <a:latin typeface="Montserrat ExtraBold"/>
                          <a:ea typeface="Montserrat ExtraBold"/>
                          <a:cs typeface="Montserrat ExtraBold"/>
                          <a:sym typeface="Montserrat ExtraBold"/>
                        </a:rPr>
                        <a:t>Top 25 features</a:t>
                      </a:r>
                      <a:endParaRPr sz="1200">
                        <a:solidFill>
                          <a:srgbClr val="9AD7D2"/>
                        </a:solidFill>
                        <a:latin typeface="Montserrat ExtraBold"/>
                        <a:ea typeface="Montserrat ExtraBold"/>
                        <a:cs typeface="Montserrat ExtraBold"/>
                        <a:sym typeface="Montserrat ExtraBold"/>
                      </a:endParaRPr>
                    </a:p>
                  </a:txBody>
                  <a:tcPr marT="91425" marB="91425" marR="91425" marL="91425" anchor="ctr">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tcPr>
                </a:tc>
              </a:tr>
              <a:tr h="503625">
                <a:tc>
                  <a:txBody>
                    <a:bodyPr/>
                    <a:lstStyle/>
                    <a:p>
                      <a:pPr indent="0" lvl="0" marL="0" rtl="0" algn="ctr">
                        <a:spcBef>
                          <a:spcPts val="0"/>
                        </a:spcBef>
                        <a:spcAft>
                          <a:spcPts val="0"/>
                        </a:spcAft>
                        <a:buNone/>
                      </a:pPr>
                      <a:r>
                        <a:rPr lang="en" sz="1200">
                          <a:solidFill>
                            <a:srgbClr val="FFFFFF"/>
                          </a:solidFill>
                          <a:latin typeface="Montserrat ExtraBold"/>
                          <a:ea typeface="Montserrat ExtraBold"/>
                          <a:cs typeface="Montserrat ExtraBold"/>
                          <a:sym typeface="Montserrat ExtraBold"/>
                        </a:rPr>
                        <a:t>RMSE</a:t>
                      </a:r>
                      <a:endParaRPr sz="1500"/>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21,320.51</a:t>
                      </a:r>
                      <a:endParaRPr sz="12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200">
                          <a:solidFill>
                            <a:srgbClr val="434343"/>
                          </a:solidFill>
                          <a:latin typeface="EB Garamond"/>
                          <a:ea typeface="EB Garamond"/>
                          <a:cs typeface="EB Garamond"/>
                          <a:sym typeface="EB Garamond"/>
                        </a:rPr>
                        <a:t>21317.64</a:t>
                      </a:r>
                      <a:br>
                        <a:rPr lang="en" sz="1200">
                          <a:solidFill>
                            <a:srgbClr val="434343"/>
                          </a:solidFill>
                          <a:latin typeface="EB Garamond"/>
                          <a:ea typeface="EB Garamond"/>
                          <a:cs typeface="EB Garamond"/>
                          <a:sym typeface="EB Garamond"/>
                        </a:rPr>
                      </a:br>
                      <a:endParaRPr sz="12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21554.33</a:t>
                      </a:r>
                      <a:endParaRPr sz="12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29375">
                <a:tc>
                  <a:txBody>
                    <a:bodyPr/>
                    <a:lstStyle/>
                    <a:p>
                      <a:pPr indent="0" lvl="0" marL="0" rtl="0" algn="ctr">
                        <a:spcBef>
                          <a:spcPts val="0"/>
                        </a:spcBef>
                        <a:spcAft>
                          <a:spcPts val="0"/>
                        </a:spcAft>
                        <a:buNone/>
                      </a:pPr>
                      <a:r>
                        <a:rPr lang="en" sz="1200">
                          <a:solidFill>
                            <a:srgbClr val="FFFFFF"/>
                          </a:solidFill>
                          <a:latin typeface="Montserrat ExtraBold"/>
                          <a:ea typeface="Montserrat ExtraBold"/>
                          <a:cs typeface="Montserrat ExtraBold"/>
                          <a:sym typeface="Montserrat ExtraBold"/>
                        </a:rPr>
                        <a:t>R</a:t>
                      </a:r>
                      <a:r>
                        <a:rPr baseline="30000" lang="en" sz="1200">
                          <a:solidFill>
                            <a:srgbClr val="FFFFFF"/>
                          </a:solidFill>
                          <a:latin typeface="Montserrat ExtraBold"/>
                          <a:ea typeface="Montserrat ExtraBold"/>
                          <a:cs typeface="Montserrat ExtraBold"/>
                          <a:sym typeface="Montserrat ExtraBold"/>
                        </a:rPr>
                        <a:t>2</a:t>
                      </a:r>
                      <a:endParaRPr baseline="30000" sz="1500"/>
                    </a:p>
                  </a:txBody>
                  <a:tcPr marT="91425" marB="91425" marR="91425" marL="91425" anchor="ctr">
                    <a:lnL cap="flat" cmpd="sng" w="19050">
                      <a:solidFill>
                        <a:schemeClr val="accent1"/>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0.9257389</a:t>
                      </a:r>
                      <a:endParaRPr sz="12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EB Garamond"/>
                          <a:ea typeface="EB Garamond"/>
                          <a:cs typeface="EB Garamond"/>
                          <a:sym typeface="EB Garamond"/>
                        </a:rPr>
                        <a:t>0.92</a:t>
                      </a:r>
                      <a:r>
                        <a:rPr lang="en" sz="1200">
                          <a:solidFill>
                            <a:srgbClr val="434343"/>
                          </a:solidFill>
                          <a:latin typeface="EB Garamond"/>
                          <a:ea typeface="EB Garamond"/>
                          <a:cs typeface="EB Garamond"/>
                          <a:sym typeface="EB Garamond"/>
                        </a:rPr>
                        <a:t>57590</a:t>
                      </a:r>
                      <a:endParaRPr sz="1500"/>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0.9241011</a:t>
                      </a:r>
                      <a:endParaRPr sz="1200">
                        <a:solidFill>
                          <a:srgbClr val="434343"/>
                        </a:solidFill>
                        <a:latin typeface="EB Garamond"/>
                        <a:ea typeface="EB Garamond"/>
                        <a:cs typeface="EB Garamond"/>
                        <a:sym typeface="EB Garamond"/>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rgbClr val="F9BF3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4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a:t>
            </a:r>
            <a:endParaRPr/>
          </a:p>
        </p:txBody>
      </p:sp>
      <p:grpSp>
        <p:nvGrpSpPr>
          <p:cNvPr id="839" name="Google Shape;839;p46"/>
          <p:cNvGrpSpPr/>
          <p:nvPr/>
        </p:nvGrpSpPr>
        <p:grpSpPr>
          <a:xfrm>
            <a:off x="1346677" y="1317500"/>
            <a:ext cx="2656987" cy="1515899"/>
            <a:chOff x="1225089" y="1165100"/>
            <a:chExt cx="2656987" cy="1515899"/>
          </a:xfrm>
        </p:grpSpPr>
        <p:grpSp>
          <p:nvGrpSpPr>
            <p:cNvPr id="840" name="Google Shape;840;p46"/>
            <p:cNvGrpSpPr/>
            <p:nvPr/>
          </p:nvGrpSpPr>
          <p:grpSpPr>
            <a:xfrm>
              <a:off x="1225089" y="1165100"/>
              <a:ext cx="897011" cy="1515899"/>
              <a:chOff x="1644064" y="1364925"/>
              <a:chExt cx="897011" cy="1515899"/>
            </a:xfrm>
          </p:grpSpPr>
          <p:grpSp>
            <p:nvGrpSpPr>
              <p:cNvPr id="841" name="Google Shape;841;p46"/>
              <p:cNvGrpSpPr/>
              <p:nvPr/>
            </p:nvGrpSpPr>
            <p:grpSpPr>
              <a:xfrm>
                <a:off x="1644064" y="1364925"/>
                <a:ext cx="423303" cy="1515899"/>
                <a:chOff x="1644064" y="1364925"/>
                <a:chExt cx="423303" cy="1515899"/>
              </a:xfrm>
            </p:grpSpPr>
            <p:sp>
              <p:nvSpPr>
                <p:cNvPr id="842" name="Google Shape;842;p46"/>
                <p:cNvSpPr/>
                <p:nvPr/>
              </p:nvSpPr>
              <p:spPr>
                <a:xfrm>
                  <a:off x="1644064" y="1364925"/>
                  <a:ext cx="423303" cy="1515899"/>
                </a:xfrm>
                <a:custGeom>
                  <a:rect b="b" l="l" r="r" t="t"/>
                  <a:pathLst>
                    <a:path extrusionOk="0" h="19116" w="5338">
                      <a:moveTo>
                        <a:pt x="1786" y="1"/>
                      </a:moveTo>
                      <a:lnTo>
                        <a:pt x="1786" y="1147"/>
                      </a:lnTo>
                      <a:lnTo>
                        <a:pt x="1034" y="1147"/>
                      </a:lnTo>
                      <a:lnTo>
                        <a:pt x="1034" y="2426"/>
                      </a:lnTo>
                      <a:lnTo>
                        <a:pt x="508" y="2426"/>
                      </a:lnTo>
                      <a:lnTo>
                        <a:pt x="508" y="3929"/>
                      </a:lnTo>
                      <a:lnTo>
                        <a:pt x="0" y="3929"/>
                      </a:lnTo>
                      <a:lnTo>
                        <a:pt x="0" y="19116"/>
                      </a:lnTo>
                      <a:lnTo>
                        <a:pt x="5338" y="19116"/>
                      </a:lnTo>
                      <a:lnTo>
                        <a:pt x="5338" y="3929"/>
                      </a:lnTo>
                      <a:lnTo>
                        <a:pt x="4831" y="3929"/>
                      </a:lnTo>
                      <a:lnTo>
                        <a:pt x="4831" y="2426"/>
                      </a:lnTo>
                      <a:lnTo>
                        <a:pt x="4323" y="2426"/>
                      </a:lnTo>
                      <a:lnTo>
                        <a:pt x="4323" y="1147"/>
                      </a:lnTo>
                      <a:lnTo>
                        <a:pt x="3571" y="1147"/>
                      </a:lnTo>
                      <a:lnTo>
                        <a:pt x="357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6"/>
                <p:cNvSpPr/>
                <p:nvPr/>
              </p:nvSpPr>
              <p:spPr>
                <a:xfrm>
                  <a:off x="1709645" y="1773317"/>
                  <a:ext cx="67088" cy="381671"/>
                </a:xfrm>
                <a:custGeom>
                  <a:rect b="b" l="l" r="r" t="t"/>
                  <a:pathLst>
                    <a:path extrusionOk="0" h="4813" w="846">
                      <a:moveTo>
                        <a:pt x="0" y="1"/>
                      </a:moveTo>
                      <a:lnTo>
                        <a:pt x="0" y="4813"/>
                      </a:lnTo>
                      <a:lnTo>
                        <a:pt x="846" y="4813"/>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6"/>
                <p:cNvSpPr/>
                <p:nvPr/>
              </p:nvSpPr>
              <p:spPr>
                <a:xfrm>
                  <a:off x="1822885" y="1773317"/>
                  <a:ext cx="67167" cy="381671"/>
                </a:xfrm>
                <a:custGeom>
                  <a:rect b="b" l="l" r="r" t="t"/>
                  <a:pathLst>
                    <a:path extrusionOk="0" h="4813" w="847">
                      <a:moveTo>
                        <a:pt x="1" y="1"/>
                      </a:moveTo>
                      <a:lnTo>
                        <a:pt x="1" y="4813"/>
                      </a:lnTo>
                      <a:lnTo>
                        <a:pt x="846" y="4813"/>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6"/>
                <p:cNvSpPr/>
                <p:nvPr/>
              </p:nvSpPr>
              <p:spPr>
                <a:xfrm>
                  <a:off x="1934697" y="1773317"/>
                  <a:ext cx="67088" cy="381671"/>
                </a:xfrm>
                <a:custGeom>
                  <a:rect b="b" l="l" r="r" t="t"/>
                  <a:pathLst>
                    <a:path extrusionOk="0" h="4813" w="846">
                      <a:moveTo>
                        <a:pt x="0" y="1"/>
                      </a:moveTo>
                      <a:lnTo>
                        <a:pt x="0" y="4813"/>
                      </a:lnTo>
                      <a:lnTo>
                        <a:pt x="846" y="4813"/>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6"/>
                <p:cNvSpPr/>
                <p:nvPr/>
              </p:nvSpPr>
              <p:spPr>
                <a:xfrm>
                  <a:off x="1709645" y="2232381"/>
                  <a:ext cx="67088" cy="380164"/>
                </a:xfrm>
                <a:custGeom>
                  <a:rect b="b" l="l" r="r" t="t"/>
                  <a:pathLst>
                    <a:path extrusionOk="0" h="4794" w="846">
                      <a:moveTo>
                        <a:pt x="0" y="1"/>
                      </a:moveTo>
                      <a:lnTo>
                        <a:pt x="0" y="4794"/>
                      </a:lnTo>
                      <a:lnTo>
                        <a:pt x="846" y="4794"/>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6"/>
                <p:cNvSpPr/>
                <p:nvPr/>
              </p:nvSpPr>
              <p:spPr>
                <a:xfrm>
                  <a:off x="1822885" y="2232381"/>
                  <a:ext cx="67167" cy="380164"/>
                </a:xfrm>
                <a:custGeom>
                  <a:rect b="b" l="l" r="r" t="t"/>
                  <a:pathLst>
                    <a:path extrusionOk="0" h="4794" w="847">
                      <a:moveTo>
                        <a:pt x="1" y="1"/>
                      </a:moveTo>
                      <a:lnTo>
                        <a:pt x="1" y="4794"/>
                      </a:lnTo>
                      <a:lnTo>
                        <a:pt x="846" y="4794"/>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p:nvPr/>
              </p:nvSpPr>
              <p:spPr>
                <a:xfrm>
                  <a:off x="1934697" y="2232381"/>
                  <a:ext cx="67088" cy="380164"/>
                </a:xfrm>
                <a:custGeom>
                  <a:rect b="b" l="l" r="r" t="t"/>
                  <a:pathLst>
                    <a:path extrusionOk="0" h="4794" w="846">
                      <a:moveTo>
                        <a:pt x="0" y="1"/>
                      </a:moveTo>
                      <a:lnTo>
                        <a:pt x="0" y="4794"/>
                      </a:lnTo>
                      <a:lnTo>
                        <a:pt x="846" y="4794"/>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9" name="Google Shape;849;p46"/>
              <p:cNvCxnSpPr/>
              <p:nvPr/>
            </p:nvCxnSpPr>
            <p:spPr>
              <a:xfrm>
                <a:off x="2067375" y="2122875"/>
                <a:ext cx="473700" cy="0"/>
              </a:xfrm>
              <a:prstGeom prst="straightConnector1">
                <a:avLst/>
              </a:prstGeom>
              <a:noFill/>
              <a:ln cap="flat" cmpd="sng" w="19050">
                <a:solidFill>
                  <a:schemeClr val="accent5"/>
                </a:solidFill>
                <a:prstDash val="solid"/>
                <a:round/>
                <a:headEnd len="med" w="med" type="none"/>
                <a:tailEnd len="med" w="med" type="oval"/>
              </a:ln>
            </p:spPr>
          </p:cxnSp>
        </p:grpSp>
        <p:grpSp>
          <p:nvGrpSpPr>
            <p:cNvPr id="850" name="Google Shape;850;p46"/>
            <p:cNvGrpSpPr/>
            <p:nvPr/>
          </p:nvGrpSpPr>
          <p:grpSpPr>
            <a:xfrm>
              <a:off x="2299438" y="1551123"/>
              <a:ext cx="1582639" cy="1020476"/>
              <a:chOff x="1165363" y="1763759"/>
              <a:chExt cx="1582639" cy="1020476"/>
            </a:xfrm>
          </p:grpSpPr>
          <p:sp>
            <p:nvSpPr>
              <p:cNvPr id="851" name="Google Shape;851;p46"/>
              <p:cNvSpPr txBox="1"/>
              <p:nvPr/>
            </p:nvSpPr>
            <p:spPr>
              <a:xfrm>
                <a:off x="1203302" y="1763759"/>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5"/>
                    </a:solidFill>
                    <a:latin typeface="Montserrat"/>
                    <a:ea typeface="Montserrat"/>
                    <a:cs typeface="Montserrat"/>
                    <a:sym typeface="Montserrat"/>
                  </a:rPr>
                  <a:t>Sellers</a:t>
                </a:r>
                <a:r>
                  <a:rPr b="1" lang="en" sz="1800">
                    <a:solidFill>
                      <a:schemeClr val="accent5"/>
                    </a:solidFill>
                    <a:latin typeface="Montserrat"/>
                    <a:ea typeface="Montserrat"/>
                    <a:cs typeface="Montserrat"/>
                    <a:sym typeface="Montserrat"/>
                  </a:rPr>
                  <a:t> </a:t>
                </a:r>
                <a:endParaRPr b="1" sz="1800">
                  <a:solidFill>
                    <a:schemeClr val="accent5"/>
                  </a:solidFill>
                  <a:latin typeface="Montserrat"/>
                  <a:ea typeface="Montserrat"/>
                  <a:cs typeface="Montserrat"/>
                  <a:sym typeface="Montserrat"/>
                </a:endParaRPr>
              </a:p>
            </p:txBody>
          </p:sp>
          <p:sp>
            <p:nvSpPr>
              <p:cNvPr id="852" name="Google Shape;852;p46"/>
              <p:cNvSpPr txBox="1"/>
              <p:nvPr/>
            </p:nvSpPr>
            <p:spPr>
              <a:xfrm>
                <a:off x="1165363" y="1786135"/>
                <a:ext cx="1544700" cy="99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Identify key features to upgrade to obtain a higher selling price.</a:t>
                </a:r>
                <a:endParaRPr sz="1200">
                  <a:latin typeface="Fira Sans"/>
                  <a:ea typeface="Fira Sans"/>
                  <a:cs typeface="Fira Sans"/>
                  <a:sym typeface="Fira Sans"/>
                </a:endParaRPr>
              </a:p>
            </p:txBody>
          </p:sp>
        </p:grpSp>
      </p:grpSp>
      <p:grpSp>
        <p:nvGrpSpPr>
          <p:cNvPr id="853" name="Google Shape;853;p46"/>
          <p:cNvGrpSpPr/>
          <p:nvPr/>
        </p:nvGrpSpPr>
        <p:grpSpPr>
          <a:xfrm>
            <a:off x="5407629" y="1317500"/>
            <a:ext cx="423383" cy="1515899"/>
            <a:chOff x="5682192" y="1364925"/>
            <a:chExt cx="423383" cy="1515899"/>
          </a:xfrm>
        </p:grpSpPr>
        <p:sp>
          <p:nvSpPr>
            <p:cNvPr id="854" name="Google Shape;854;p46"/>
            <p:cNvSpPr/>
            <p:nvPr/>
          </p:nvSpPr>
          <p:spPr>
            <a:xfrm>
              <a:off x="5682192" y="1364925"/>
              <a:ext cx="423383" cy="1515899"/>
            </a:xfrm>
            <a:custGeom>
              <a:rect b="b" l="l" r="r" t="t"/>
              <a:pathLst>
                <a:path extrusionOk="0" h="19116" w="5339">
                  <a:moveTo>
                    <a:pt x="1768" y="1"/>
                  </a:moveTo>
                  <a:lnTo>
                    <a:pt x="1768" y="1147"/>
                  </a:lnTo>
                  <a:lnTo>
                    <a:pt x="1035" y="1147"/>
                  </a:lnTo>
                  <a:lnTo>
                    <a:pt x="1035" y="2426"/>
                  </a:lnTo>
                  <a:lnTo>
                    <a:pt x="508" y="2426"/>
                  </a:lnTo>
                  <a:lnTo>
                    <a:pt x="508" y="3929"/>
                  </a:lnTo>
                  <a:lnTo>
                    <a:pt x="1" y="3929"/>
                  </a:lnTo>
                  <a:lnTo>
                    <a:pt x="1" y="19116"/>
                  </a:lnTo>
                  <a:lnTo>
                    <a:pt x="5339" y="19116"/>
                  </a:lnTo>
                  <a:lnTo>
                    <a:pt x="5339" y="3929"/>
                  </a:lnTo>
                  <a:lnTo>
                    <a:pt x="4831" y="3929"/>
                  </a:lnTo>
                  <a:lnTo>
                    <a:pt x="4831" y="2426"/>
                  </a:lnTo>
                  <a:lnTo>
                    <a:pt x="4305" y="2426"/>
                  </a:lnTo>
                  <a:lnTo>
                    <a:pt x="4305" y="1147"/>
                  </a:lnTo>
                  <a:lnTo>
                    <a:pt x="3572" y="1147"/>
                  </a:lnTo>
                  <a:lnTo>
                    <a:pt x="3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5747772" y="1773317"/>
              <a:ext cx="67167" cy="381671"/>
            </a:xfrm>
            <a:custGeom>
              <a:rect b="b" l="l" r="r" t="t"/>
              <a:pathLst>
                <a:path extrusionOk="0" h="4813" w="847">
                  <a:moveTo>
                    <a:pt x="1" y="1"/>
                  </a:moveTo>
                  <a:lnTo>
                    <a:pt x="1" y="4813"/>
                  </a:lnTo>
                  <a:lnTo>
                    <a:pt x="847" y="4813"/>
                  </a:lnTo>
                  <a:lnTo>
                    <a:pt x="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6"/>
            <p:cNvSpPr/>
            <p:nvPr/>
          </p:nvSpPr>
          <p:spPr>
            <a:xfrm>
              <a:off x="5859585" y="1773317"/>
              <a:ext cx="67167" cy="381671"/>
            </a:xfrm>
            <a:custGeom>
              <a:rect b="b" l="l" r="r" t="t"/>
              <a:pathLst>
                <a:path extrusionOk="0" h="4813" w="847">
                  <a:moveTo>
                    <a:pt x="1" y="1"/>
                  </a:moveTo>
                  <a:lnTo>
                    <a:pt x="1" y="4813"/>
                  </a:lnTo>
                  <a:lnTo>
                    <a:pt x="846" y="4813"/>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5972825" y="1773317"/>
              <a:ext cx="67167" cy="381671"/>
            </a:xfrm>
            <a:custGeom>
              <a:rect b="b" l="l" r="r" t="t"/>
              <a:pathLst>
                <a:path extrusionOk="0" h="4813" w="847">
                  <a:moveTo>
                    <a:pt x="1" y="1"/>
                  </a:moveTo>
                  <a:lnTo>
                    <a:pt x="1" y="4813"/>
                  </a:lnTo>
                  <a:lnTo>
                    <a:pt x="847" y="4813"/>
                  </a:lnTo>
                  <a:lnTo>
                    <a:pt x="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5747772" y="2232381"/>
              <a:ext cx="67167" cy="380164"/>
            </a:xfrm>
            <a:custGeom>
              <a:rect b="b" l="l" r="r" t="t"/>
              <a:pathLst>
                <a:path extrusionOk="0" h="4794" w="847">
                  <a:moveTo>
                    <a:pt x="1" y="1"/>
                  </a:moveTo>
                  <a:lnTo>
                    <a:pt x="1" y="4794"/>
                  </a:lnTo>
                  <a:lnTo>
                    <a:pt x="847" y="4794"/>
                  </a:lnTo>
                  <a:lnTo>
                    <a:pt x="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5859585" y="2232381"/>
              <a:ext cx="67167" cy="380164"/>
            </a:xfrm>
            <a:custGeom>
              <a:rect b="b" l="l" r="r" t="t"/>
              <a:pathLst>
                <a:path extrusionOk="0" h="4794" w="847">
                  <a:moveTo>
                    <a:pt x="1" y="1"/>
                  </a:moveTo>
                  <a:lnTo>
                    <a:pt x="1" y="4794"/>
                  </a:lnTo>
                  <a:lnTo>
                    <a:pt x="846" y="4794"/>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5972825" y="2232381"/>
              <a:ext cx="67167" cy="380164"/>
            </a:xfrm>
            <a:custGeom>
              <a:rect b="b" l="l" r="r" t="t"/>
              <a:pathLst>
                <a:path extrusionOk="0" h="4794" w="847">
                  <a:moveTo>
                    <a:pt x="1" y="1"/>
                  </a:moveTo>
                  <a:lnTo>
                    <a:pt x="1" y="4794"/>
                  </a:lnTo>
                  <a:lnTo>
                    <a:pt x="847" y="4794"/>
                  </a:lnTo>
                  <a:lnTo>
                    <a:pt x="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1" name="Google Shape;861;p46"/>
          <p:cNvCxnSpPr/>
          <p:nvPr/>
        </p:nvCxnSpPr>
        <p:spPr>
          <a:xfrm>
            <a:off x="5831413" y="2075450"/>
            <a:ext cx="473700" cy="0"/>
          </a:xfrm>
          <a:prstGeom prst="straightConnector1">
            <a:avLst/>
          </a:prstGeom>
          <a:noFill/>
          <a:ln cap="flat" cmpd="sng" w="19050">
            <a:solidFill>
              <a:schemeClr val="accent4"/>
            </a:solidFill>
            <a:prstDash val="solid"/>
            <a:round/>
            <a:headEnd len="med" w="med" type="none"/>
            <a:tailEnd len="med" w="med" type="oval"/>
          </a:ln>
        </p:spPr>
      </p:cxnSp>
      <p:grpSp>
        <p:nvGrpSpPr>
          <p:cNvPr id="862" name="Google Shape;862;p46"/>
          <p:cNvGrpSpPr/>
          <p:nvPr/>
        </p:nvGrpSpPr>
        <p:grpSpPr>
          <a:xfrm flipH="1">
            <a:off x="6534391" y="1703536"/>
            <a:ext cx="1904859" cy="1361064"/>
            <a:chOff x="828560" y="1763759"/>
            <a:chExt cx="1904859" cy="1361064"/>
          </a:xfrm>
        </p:grpSpPr>
        <p:sp>
          <p:nvSpPr>
            <p:cNvPr id="863" name="Google Shape;863;p46"/>
            <p:cNvSpPr txBox="1"/>
            <p:nvPr/>
          </p:nvSpPr>
          <p:spPr>
            <a:xfrm>
              <a:off x="1188719" y="1763759"/>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Montserrat"/>
                  <a:ea typeface="Montserrat"/>
                  <a:cs typeface="Montserrat"/>
                  <a:sym typeface="Montserrat"/>
                </a:rPr>
                <a:t>Government</a:t>
              </a:r>
              <a:endParaRPr b="1" sz="1200">
                <a:solidFill>
                  <a:schemeClr val="accent4"/>
                </a:solidFill>
                <a:latin typeface="Montserrat"/>
                <a:ea typeface="Montserrat"/>
                <a:cs typeface="Montserrat"/>
                <a:sym typeface="Montserrat"/>
              </a:endParaRPr>
            </a:p>
          </p:txBody>
        </p:sp>
        <p:sp>
          <p:nvSpPr>
            <p:cNvPr id="864" name="Google Shape;864;p46"/>
            <p:cNvSpPr txBox="1"/>
            <p:nvPr/>
          </p:nvSpPr>
          <p:spPr>
            <a:xfrm>
              <a:off x="828560" y="1793423"/>
              <a:ext cx="1904700" cy="133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Monitor market price for properties to identify specific trends in home ownership impacted by sales price.</a:t>
              </a:r>
              <a:endParaRPr sz="1200">
                <a:latin typeface="Fira Sans"/>
                <a:ea typeface="Fira Sans"/>
                <a:cs typeface="Fira Sans"/>
                <a:sym typeface="Fira Sans"/>
              </a:endParaRPr>
            </a:p>
          </p:txBody>
        </p:sp>
      </p:grpSp>
      <p:grpSp>
        <p:nvGrpSpPr>
          <p:cNvPr id="865" name="Google Shape;865;p46"/>
          <p:cNvGrpSpPr/>
          <p:nvPr/>
        </p:nvGrpSpPr>
        <p:grpSpPr>
          <a:xfrm>
            <a:off x="1346677" y="3168703"/>
            <a:ext cx="2656986" cy="1515899"/>
            <a:chOff x="1225089" y="3016303"/>
            <a:chExt cx="2656986" cy="1515899"/>
          </a:xfrm>
        </p:grpSpPr>
        <p:grpSp>
          <p:nvGrpSpPr>
            <p:cNvPr id="866" name="Google Shape;866;p46"/>
            <p:cNvGrpSpPr/>
            <p:nvPr/>
          </p:nvGrpSpPr>
          <p:grpSpPr>
            <a:xfrm>
              <a:off x="1225089" y="3016303"/>
              <a:ext cx="897011" cy="1515899"/>
              <a:chOff x="1644064" y="3216128"/>
              <a:chExt cx="897011" cy="1515899"/>
            </a:xfrm>
          </p:grpSpPr>
          <p:grpSp>
            <p:nvGrpSpPr>
              <p:cNvPr id="867" name="Google Shape;867;p46"/>
              <p:cNvGrpSpPr/>
              <p:nvPr/>
            </p:nvGrpSpPr>
            <p:grpSpPr>
              <a:xfrm>
                <a:off x="1644064" y="3216128"/>
                <a:ext cx="423303" cy="1515899"/>
                <a:chOff x="1644064" y="3216128"/>
                <a:chExt cx="423303" cy="1515899"/>
              </a:xfrm>
            </p:grpSpPr>
            <p:sp>
              <p:nvSpPr>
                <p:cNvPr id="868" name="Google Shape;868;p46"/>
                <p:cNvSpPr/>
                <p:nvPr/>
              </p:nvSpPr>
              <p:spPr>
                <a:xfrm>
                  <a:off x="1644064" y="3216128"/>
                  <a:ext cx="423303" cy="1515899"/>
                </a:xfrm>
                <a:custGeom>
                  <a:rect b="b" l="l" r="r" t="t"/>
                  <a:pathLst>
                    <a:path extrusionOk="0" h="19116" w="5338">
                      <a:moveTo>
                        <a:pt x="1786" y="1"/>
                      </a:moveTo>
                      <a:lnTo>
                        <a:pt x="1786" y="1147"/>
                      </a:lnTo>
                      <a:lnTo>
                        <a:pt x="1034" y="1147"/>
                      </a:lnTo>
                      <a:lnTo>
                        <a:pt x="1034" y="2425"/>
                      </a:lnTo>
                      <a:lnTo>
                        <a:pt x="508" y="2425"/>
                      </a:lnTo>
                      <a:lnTo>
                        <a:pt x="508" y="3929"/>
                      </a:lnTo>
                      <a:lnTo>
                        <a:pt x="0" y="3929"/>
                      </a:lnTo>
                      <a:lnTo>
                        <a:pt x="0" y="19115"/>
                      </a:lnTo>
                      <a:lnTo>
                        <a:pt x="5338" y="19115"/>
                      </a:lnTo>
                      <a:lnTo>
                        <a:pt x="5338" y="3929"/>
                      </a:lnTo>
                      <a:lnTo>
                        <a:pt x="4831" y="3929"/>
                      </a:lnTo>
                      <a:lnTo>
                        <a:pt x="4831" y="2425"/>
                      </a:lnTo>
                      <a:lnTo>
                        <a:pt x="4323" y="2425"/>
                      </a:lnTo>
                      <a:lnTo>
                        <a:pt x="4323" y="1147"/>
                      </a:lnTo>
                      <a:lnTo>
                        <a:pt x="3571" y="1147"/>
                      </a:lnTo>
                      <a:lnTo>
                        <a:pt x="35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1709645" y="3624520"/>
                  <a:ext cx="67088" cy="381671"/>
                </a:xfrm>
                <a:custGeom>
                  <a:rect b="b" l="l" r="r" t="t"/>
                  <a:pathLst>
                    <a:path extrusionOk="0" h="4813" w="846">
                      <a:moveTo>
                        <a:pt x="0" y="0"/>
                      </a:moveTo>
                      <a:lnTo>
                        <a:pt x="0"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1822885" y="3624520"/>
                  <a:ext cx="67167" cy="381671"/>
                </a:xfrm>
                <a:custGeom>
                  <a:rect b="b" l="l" r="r" t="t"/>
                  <a:pathLst>
                    <a:path extrusionOk="0" h="4813" w="847">
                      <a:moveTo>
                        <a:pt x="1" y="0"/>
                      </a:moveTo>
                      <a:lnTo>
                        <a:pt x="1"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1934697" y="3624520"/>
                  <a:ext cx="67088" cy="381671"/>
                </a:xfrm>
                <a:custGeom>
                  <a:rect b="b" l="l" r="r" t="t"/>
                  <a:pathLst>
                    <a:path extrusionOk="0" h="4813" w="846">
                      <a:moveTo>
                        <a:pt x="0" y="0"/>
                      </a:moveTo>
                      <a:lnTo>
                        <a:pt x="0"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1709645" y="4083584"/>
                  <a:ext cx="67088" cy="381671"/>
                </a:xfrm>
                <a:custGeom>
                  <a:rect b="b" l="l" r="r" t="t"/>
                  <a:pathLst>
                    <a:path extrusionOk="0" h="4813" w="846">
                      <a:moveTo>
                        <a:pt x="0" y="0"/>
                      </a:moveTo>
                      <a:lnTo>
                        <a:pt x="0"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1822885" y="4083584"/>
                  <a:ext cx="67167" cy="381671"/>
                </a:xfrm>
                <a:custGeom>
                  <a:rect b="b" l="l" r="r" t="t"/>
                  <a:pathLst>
                    <a:path extrusionOk="0" h="4813" w="847">
                      <a:moveTo>
                        <a:pt x="1" y="0"/>
                      </a:moveTo>
                      <a:lnTo>
                        <a:pt x="1"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a:off x="1934697" y="4083584"/>
                  <a:ext cx="67088" cy="381671"/>
                </a:xfrm>
                <a:custGeom>
                  <a:rect b="b" l="l" r="r" t="t"/>
                  <a:pathLst>
                    <a:path extrusionOk="0" h="4813" w="846">
                      <a:moveTo>
                        <a:pt x="0" y="0"/>
                      </a:moveTo>
                      <a:lnTo>
                        <a:pt x="0"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5" name="Google Shape;875;p46"/>
              <p:cNvCxnSpPr/>
              <p:nvPr/>
            </p:nvCxnSpPr>
            <p:spPr>
              <a:xfrm>
                <a:off x="2067375" y="3974075"/>
                <a:ext cx="473700" cy="0"/>
              </a:xfrm>
              <a:prstGeom prst="straightConnector1">
                <a:avLst/>
              </a:prstGeom>
              <a:noFill/>
              <a:ln cap="flat" cmpd="sng" w="19050">
                <a:solidFill>
                  <a:schemeClr val="accent3"/>
                </a:solidFill>
                <a:prstDash val="solid"/>
                <a:round/>
                <a:headEnd len="med" w="med" type="none"/>
                <a:tailEnd len="med" w="med" type="oval"/>
              </a:ln>
            </p:spPr>
          </p:cxnSp>
        </p:grpSp>
        <p:grpSp>
          <p:nvGrpSpPr>
            <p:cNvPr id="876" name="Google Shape;876;p46"/>
            <p:cNvGrpSpPr/>
            <p:nvPr/>
          </p:nvGrpSpPr>
          <p:grpSpPr>
            <a:xfrm>
              <a:off x="2299438" y="3351450"/>
              <a:ext cx="1582638" cy="1082174"/>
              <a:chOff x="1162688" y="1706584"/>
              <a:chExt cx="1582638" cy="1082174"/>
            </a:xfrm>
          </p:grpSpPr>
          <p:sp>
            <p:nvSpPr>
              <p:cNvPr id="877" name="Google Shape;877;p46"/>
              <p:cNvSpPr txBox="1"/>
              <p:nvPr/>
            </p:nvSpPr>
            <p:spPr>
              <a:xfrm>
                <a:off x="1200625" y="1706584"/>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3"/>
                    </a:solidFill>
                    <a:latin typeface="Montserrat"/>
                    <a:ea typeface="Montserrat"/>
                    <a:cs typeface="Montserrat"/>
                    <a:sym typeface="Montserrat"/>
                  </a:rPr>
                  <a:t>Buyers</a:t>
                </a:r>
                <a:endParaRPr b="1" sz="1200">
                  <a:solidFill>
                    <a:schemeClr val="accent3"/>
                  </a:solidFill>
                  <a:latin typeface="Montserrat"/>
                  <a:ea typeface="Montserrat"/>
                  <a:cs typeface="Montserrat"/>
                  <a:sym typeface="Montserrat"/>
                </a:endParaRPr>
              </a:p>
            </p:txBody>
          </p:sp>
          <p:sp>
            <p:nvSpPr>
              <p:cNvPr id="878" name="Google Shape;878;p46"/>
              <p:cNvSpPr txBox="1"/>
              <p:nvPr/>
            </p:nvSpPr>
            <p:spPr>
              <a:xfrm>
                <a:off x="1162688" y="1838658"/>
                <a:ext cx="1544700" cy="9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Sellers to review the sales price and features if present to offer a fair value.</a:t>
                </a:r>
                <a:endParaRPr sz="1200">
                  <a:latin typeface="Fira Sans"/>
                  <a:ea typeface="Fira Sans"/>
                  <a:cs typeface="Fira Sans"/>
                  <a:sym typeface="Fira Sans"/>
                </a:endParaRPr>
              </a:p>
            </p:txBody>
          </p:sp>
        </p:grpSp>
      </p:grpSp>
      <p:grpSp>
        <p:nvGrpSpPr>
          <p:cNvPr id="879" name="Google Shape;879;p46"/>
          <p:cNvGrpSpPr/>
          <p:nvPr/>
        </p:nvGrpSpPr>
        <p:grpSpPr>
          <a:xfrm>
            <a:off x="5407629" y="3168703"/>
            <a:ext cx="2950646" cy="1607297"/>
            <a:chOff x="5263217" y="3016303"/>
            <a:chExt cx="2950646" cy="1607297"/>
          </a:xfrm>
        </p:grpSpPr>
        <p:grpSp>
          <p:nvGrpSpPr>
            <p:cNvPr id="880" name="Google Shape;880;p46"/>
            <p:cNvGrpSpPr/>
            <p:nvPr/>
          </p:nvGrpSpPr>
          <p:grpSpPr>
            <a:xfrm>
              <a:off x="5263217" y="3016303"/>
              <a:ext cx="897483" cy="1515899"/>
              <a:chOff x="5682192" y="3216128"/>
              <a:chExt cx="897483" cy="1515899"/>
            </a:xfrm>
          </p:grpSpPr>
          <p:grpSp>
            <p:nvGrpSpPr>
              <p:cNvPr id="881" name="Google Shape;881;p46"/>
              <p:cNvGrpSpPr/>
              <p:nvPr/>
            </p:nvGrpSpPr>
            <p:grpSpPr>
              <a:xfrm>
                <a:off x="5682192" y="3216128"/>
                <a:ext cx="423383" cy="1515899"/>
                <a:chOff x="5682192" y="3216128"/>
                <a:chExt cx="423383" cy="1515899"/>
              </a:xfrm>
            </p:grpSpPr>
            <p:sp>
              <p:nvSpPr>
                <p:cNvPr id="882" name="Google Shape;882;p46"/>
                <p:cNvSpPr/>
                <p:nvPr/>
              </p:nvSpPr>
              <p:spPr>
                <a:xfrm>
                  <a:off x="5682192" y="3216128"/>
                  <a:ext cx="423383" cy="1515899"/>
                </a:xfrm>
                <a:custGeom>
                  <a:rect b="b" l="l" r="r" t="t"/>
                  <a:pathLst>
                    <a:path extrusionOk="0" h="19116" w="5339">
                      <a:moveTo>
                        <a:pt x="1768" y="1"/>
                      </a:moveTo>
                      <a:lnTo>
                        <a:pt x="1768" y="1147"/>
                      </a:lnTo>
                      <a:lnTo>
                        <a:pt x="1035" y="1147"/>
                      </a:lnTo>
                      <a:lnTo>
                        <a:pt x="1035" y="2425"/>
                      </a:lnTo>
                      <a:lnTo>
                        <a:pt x="508" y="2425"/>
                      </a:lnTo>
                      <a:lnTo>
                        <a:pt x="508" y="3929"/>
                      </a:lnTo>
                      <a:lnTo>
                        <a:pt x="1" y="3929"/>
                      </a:lnTo>
                      <a:lnTo>
                        <a:pt x="1" y="19115"/>
                      </a:lnTo>
                      <a:lnTo>
                        <a:pt x="5339" y="19115"/>
                      </a:lnTo>
                      <a:lnTo>
                        <a:pt x="5339" y="3929"/>
                      </a:lnTo>
                      <a:lnTo>
                        <a:pt x="4831" y="3929"/>
                      </a:lnTo>
                      <a:lnTo>
                        <a:pt x="4831" y="2425"/>
                      </a:lnTo>
                      <a:lnTo>
                        <a:pt x="4305" y="2425"/>
                      </a:lnTo>
                      <a:lnTo>
                        <a:pt x="4305" y="1147"/>
                      </a:lnTo>
                      <a:lnTo>
                        <a:pt x="3572" y="1147"/>
                      </a:lnTo>
                      <a:lnTo>
                        <a:pt x="35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6"/>
                <p:cNvSpPr/>
                <p:nvPr/>
              </p:nvSpPr>
              <p:spPr>
                <a:xfrm>
                  <a:off x="5747772" y="3624520"/>
                  <a:ext cx="67167" cy="381671"/>
                </a:xfrm>
                <a:custGeom>
                  <a:rect b="b" l="l" r="r" t="t"/>
                  <a:pathLst>
                    <a:path extrusionOk="0" h="4813" w="847">
                      <a:moveTo>
                        <a:pt x="1" y="0"/>
                      </a:moveTo>
                      <a:lnTo>
                        <a:pt x="1" y="4812"/>
                      </a:lnTo>
                      <a:lnTo>
                        <a:pt x="847" y="4812"/>
                      </a:lnTo>
                      <a:lnTo>
                        <a:pt x="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6"/>
                <p:cNvSpPr/>
                <p:nvPr/>
              </p:nvSpPr>
              <p:spPr>
                <a:xfrm>
                  <a:off x="5859585" y="3624520"/>
                  <a:ext cx="67167" cy="381671"/>
                </a:xfrm>
                <a:custGeom>
                  <a:rect b="b" l="l" r="r" t="t"/>
                  <a:pathLst>
                    <a:path extrusionOk="0" h="4813" w="847">
                      <a:moveTo>
                        <a:pt x="1" y="0"/>
                      </a:moveTo>
                      <a:lnTo>
                        <a:pt x="1"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5972825" y="3624520"/>
                  <a:ext cx="67167" cy="381671"/>
                </a:xfrm>
                <a:custGeom>
                  <a:rect b="b" l="l" r="r" t="t"/>
                  <a:pathLst>
                    <a:path extrusionOk="0" h="4813" w="847">
                      <a:moveTo>
                        <a:pt x="1" y="0"/>
                      </a:moveTo>
                      <a:lnTo>
                        <a:pt x="1" y="4812"/>
                      </a:lnTo>
                      <a:lnTo>
                        <a:pt x="847" y="4812"/>
                      </a:lnTo>
                      <a:lnTo>
                        <a:pt x="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5747772" y="4083584"/>
                  <a:ext cx="67167" cy="381671"/>
                </a:xfrm>
                <a:custGeom>
                  <a:rect b="b" l="l" r="r" t="t"/>
                  <a:pathLst>
                    <a:path extrusionOk="0" h="4813" w="847">
                      <a:moveTo>
                        <a:pt x="1" y="0"/>
                      </a:moveTo>
                      <a:lnTo>
                        <a:pt x="1" y="4812"/>
                      </a:lnTo>
                      <a:lnTo>
                        <a:pt x="847" y="4812"/>
                      </a:lnTo>
                      <a:lnTo>
                        <a:pt x="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5859585" y="4083584"/>
                  <a:ext cx="67167" cy="381671"/>
                </a:xfrm>
                <a:custGeom>
                  <a:rect b="b" l="l" r="r" t="t"/>
                  <a:pathLst>
                    <a:path extrusionOk="0" h="4813" w="847">
                      <a:moveTo>
                        <a:pt x="1" y="0"/>
                      </a:moveTo>
                      <a:lnTo>
                        <a:pt x="1"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5972825" y="4083584"/>
                  <a:ext cx="67167" cy="381671"/>
                </a:xfrm>
                <a:custGeom>
                  <a:rect b="b" l="l" r="r" t="t"/>
                  <a:pathLst>
                    <a:path extrusionOk="0" h="4813" w="847">
                      <a:moveTo>
                        <a:pt x="1" y="0"/>
                      </a:moveTo>
                      <a:lnTo>
                        <a:pt x="1" y="4812"/>
                      </a:lnTo>
                      <a:lnTo>
                        <a:pt x="847" y="4812"/>
                      </a:lnTo>
                      <a:lnTo>
                        <a:pt x="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89" name="Google Shape;889;p46"/>
              <p:cNvCxnSpPr/>
              <p:nvPr/>
            </p:nvCxnSpPr>
            <p:spPr>
              <a:xfrm>
                <a:off x="6105975" y="3974075"/>
                <a:ext cx="473700" cy="0"/>
              </a:xfrm>
              <a:prstGeom prst="straightConnector1">
                <a:avLst/>
              </a:prstGeom>
              <a:noFill/>
              <a:ln cap="flat" cmpd="sng" w="19050">
                <a:solidFill>
                  <a:schemeClr val="accent2"/>
                </a:solidFill>
                <a:prstDash val="solid"/>
                <a:round/>
                <a:headEnd len="med" w="med" type="none"/>
                <a:tailEnd len="med" w="med" type="oval"/>
              </a:ln>
            </p:spPr>
          </p:cxnSp>
        </p:grpSp>
        <p:grpSp>
          <p:nvGrpSpPr>
            <p:cNvPr id="890" name="Google Shape;890;p46"/>
            <p:cNvGrpSpPr/>
            <p:nvPr/>
          </p:nvGrpSpPr>
          <p:grpSpPr>
            <a:xfrm flipH="1">
              <a:off x="6376663" y="3332425"/>
              <a:ext cx="1837200" cy="1291175"/>
              <a:chOff x="908635" y="1687559"/>
              <a:chExt cx="1837200" cy="1291175"/>
            </a:xfrm>
          </p:grpSpPr>
          <p:sp>
            <p:nvSpPr>
              <p:cNvPr id="891" name="Google Shape;891;p46"/>
              <p:cNvSpPr txBox="1"/>
              <p:nvPr/>
            </p:nvSpPr>
            <p:spPr>
              <a:xfrm>
                <a:off x="1201027" y="1687559"/>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2"/>
                    </a:solidFill>
                    <a:latin typeface="Montserrat"/>
                    <a:ea typeface="Montserrat"/>
                    <a:cs typeface="Montserrat"/>
                    <a:sym typeface="Montserrat"/>
                  </a:rPr>
                  <a:t>Bank</a:t>
                </a:r>
                <a:endParaRPr b="1" sz="1200">
                  <a:solidFill>
                    <a:schemeClr val="accent2"/>
                  </a:solidFill>
                  <a:latin typeface="Montserrat"/>
                  <a:ea typeface="Montserrat"/>
                  <a:cs typeface="Montserrat"/>
                  <a:sym typeface="Montserrat"/>
                </a:endParaRPr>
              </a:p>
            </p:txBody>
          </p:sp>
          <p:sp>
            <p:nvSpPr>
              <p:cNvPr id="892" name="Google Shape;892;p46"/>
              <p:cNvSpPr txBox="1"/>
              <p:nvPr/>
            </p:nvSpPr>
            <p:spPr>
              <a:xfrm>
                <a:off x="908635" y="1793434"/>
                <a:ext cx="1837200" cy="118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Provide a fair value basis on </a:t>
                </a:r>
                <a:r>
                  <a:rPr lang="en" sz="1200">
                    <a:solidFill>
                      <a:srgbClr val="434343"/>
                    </a:solidFill>
                    <a:latin typeface="EB Garamond"/>
                    <a:ea typeface="EB Garamond"/>
                    <a:cs typeface="EB Garamond"/>
                    <a:sym typeface="EB Garamond"/>
                  </a:rPr>
                  <a:t>specific features of the home against market value for borrowers</a:t>
                </a:r>
                <a:endParaRPr sz="1200">
                  <a:latin typeface="Fira Sans"/>
                  <a:ea typeface="Fira Sans"/>
                  <a:cs typeface="Fira Sans"/>
                  <a:sym typeface="Fira Sans"/>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4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a:t>
            </a:r>
            <a:endParaRPr/>
          </a:p>
        </p:txBody>
      </p:sp>
      <p:grpSp>
        <p:nvGrpSpPr>
          <p:cNvPr id="898" name="Google Shape;898;p47"/>
          <p:cNvGrpSpPr/>
          <p:nvPr/>
        </p:nvGrpSpPr>
        <p:grpSpPr>
          <a:xfrm>
            <a:off x="1346677" y="1317500"/>
            <a:ext cx="3529323" cy="1773725"/>
            <a:chOff x="1225089" y="1165100"/>
            <a:chExt cx="3529323" cy="1773725"/>
          </a:xfrm>
        </p:grpSpPr>
        <p:grpSp>
          <p:nvGrpSpPr>
            <p:cNvPr id="899" name="Google Shape;899;p47"/>
            <p:cNvGrpSpPr/>
            <p:nvPr/>
          </p:nvGrpSpPr>
          <p:grpSpPr>
            <a:xfrm>
              <a:off x="1225089" y="1165100"/>
              <a:ext cx="897011" cy="1515899"/>
              <a:chOff x="1644064" y="1364925"/>
              <a:chExt cx="897011" cy="1515899"/>
            </a:xfrm>
          </p:grpSpPr>
          <p:grpSp>
            <p:nvGrpSpPr>
              <p:cNvPr id="900" name="Google Shape;900;p47"/>
              <p:cNvGrpSpPr/>
              <p:nvPr/>
            </p:nvGrpSpPr>
            <p:grpSpPr>
              <a:xfrm>
                <a:off x="1644064" y="1364925"/>
                <a:ext cx="423303" cy="1515899"/>
                <a:chOff x="1644064" y="1364925"/>
                <a:chExt cx="423303" cy="1515899"/>
              </a:xfrm>
            </p:grpSpPr>
            <p:sp>
              <p:nvSpPr>
                <p:cNvPr id="901" name="Google Shape;901;p47"/>
                <p:cNvSpPr/>
                <p:nvPr/>
              </p:nvSpPr>
              <p:spPr>
                <a:xfrm>
                  <a:off x="1644064" y="1364925"/>
                  <a:ext cx="423303" cy="1515899"/>
                </a:xfrm>
                <a:custGeom>
                  <a:rect b="b" l="l" r="r" t="t"/>
                  <a:pathLst>
                    <a:path extrusionOk="0" h="19116" w="5338">
                      <a:moveTo>
                        <a:pt x="1786" y="1"/>
                      </a:moveTo>
                      <a:lnTo>
                        <a:pt x="1786" y="1147"/>
                      </a:lnTo>
                      <a:lnTo>
                        <a:pt x="1034" y="1147"/>
                      </a:lnTo>
                      <a:lnTo>
                        <a:pt x="1034" y="2426"/>
                      </a:lnTo>
                      <a:lnTo>
                        <a:pt x="508" y="2426"/>
                      </a:lnTo>
                      <a:lnTo>
                        <a:pt x="508" y="3929"/>
                      </a:lnTo>
                      <a:lnTo>
                        <a:pt x="0" y="3929"/>
                      </a:lnTo>
                      <a:lnTo>
                        <a:pt x="0" y="19116"/>
                      </a:lnTo>
                      <a:lnTo>
                        <a:pt x="5338" y="19116"/>
                      </a:lnTo>
                      <a:lnTo>
                        <a:pt x="5338" y="3929"/>
                      </a:lnTo>
                      <a:lnTo>
                        <a:pt x="4831" y="3929"/>
                      </a:lnTo>
                      <a:lnTo>
                        <a:pt x="4831" y="2426"/>
                      </a:lnTo>
                      <a:lnTo>
                        <a:pt x="4323" y="2426"/>
                      </a:lnTo>
                      <a:lnTo>
                        <a:pt x="4323" y="1147"/>
                      </a:lnTo>
                      <a:lnTo>
                        <a:pt x="3571" y="1147"/>
                      </a:lnTo>
                      <a:lnTo>
                        <a:pt x="357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1709645" y="1773317"/>
                  <a:ext cx="67088" cy="381671"/>
                </a:xfrm>
                <a:custGeom>
                  <a:rect b="b" l="l" r="r" t="t"/>
                  <a:pathLst>
                    <a:path extrusionOk="0" h="4813" w="846">
                      <a:moveTo>
                        <a:pt x="0" y="1"/>
                      </a:moveTo>
                      <a:lnTo>
                        <a:pt x="0" y="4813"/>
                      </a:lnTo>
                      <a:lnTo>
                        <a:pt x="846" y="4813"/>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1822885" y="1773317"/>
                  <a:ext cx="67167" cy="381671"/>
                </a:xfrm>
                <a:custGeom>
                  <a:rect b="b" l="l" r="r" t="t"/>
                  <a:pathLst>
                    <a:path extrusionOk="0" h="4813" w="847">
                      <a:moveTo>
                        <a:pt x="1" y="1"/>
                      </a:moveTo>
                      <a:lnTo>
                        <a:pt x="1" y="4813"/>
                      </a:lnTo>
                      <a:lnTo>
                        <a:pt x="846" y="4813"/>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1934697" y="1773317"/>
                  <a:ext cx="67088" cy="381671"/>
                </a:xfrm>
                <a:custGeom>
                  <a:rect b="b" l="l" r="r" t="t"/>
                  <a:pathLst>
                    <a:path extrusionOk="0" h="4813" w="846">
                      <a:moveTo>
                        <a:pt x="0" y="1"/>
                      </a:moveTo>
                      <a:lnTo>
                        <a:pt x="0" y="4813"/>
                      </a:lnTo>
                      <a:lnTo>
                        <a:pt x="846" y="4813"/>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1709645" y="2232381"/>
                  <a:ext cx="67088" cy="380164"/>
                </a:xfrm>
                <a:custGeom>
                  <a:rect b="b" l="l" r="r" t="t"/>
                  <a:pathLst>
                    <a:path extrusionOk="0" h="4794" w="846">
                      <a:moveTo>
                        <a:pt x="0" y="1"/>
                      </a:moveTo>
                      <a:lnTo>
                        <a:pt x="0" y="4794"/>
                      </a:lnTo>
                      <a:lnTo>
                        <a:pt x="846" y="4794"/>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1822885" y="2232381"/>
                  <a:ext cx="67167" cy="380164"/>
                </a:xfrm>
                <a:custGeom>
                  <a:rect b="b" l="l" r="r" t="t"/>
                  <a:pathLst>
                    <a:path extrusionOk="0" h="4794" w="847">
                      <a:moveTo>
                        <a:pt x="1" y="1"/>
                      </a:moveTo>
                      <a:lnTo>
                        <a:pt x="1" y="4794"/>
                      </a:lnTo>
                      <a:lnTo>
                        <a:pt x="846" y="4794"/>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1934697" y="2232381"/>
                  <a:ext cx="67088" cy="380164"/>
                </a:xfrm>
                <a:custGeom>
                  <a:rect b="b" l="l" r="r" t="t"/>
                  <a:pathLst>
                    <a:path extrusionOk="0" h="4794" w="846">
                      <a:moveTo>
                        <a:pt x="0" y="1"/>
                      </a:moveTo>
                      <a:lnTo>
                        <a:pt x="0" y="4794"/>
                      </a:lnTo>
                      <a:lnTo>
                        <a:pt x="846" y="4794"/>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8" name="Google Shape;908;p47"/>
              <p:cNvCxnSpPr/>
              <p:nvPr/>
            </p:nvCxnSpPr>
            <p:spPr>
              <a:xfrm>
                <a:off x="2067375" y="2122875"/>
                <a:ext cx="473700" cy="0"/>
              </a:xfrm>
              <a:prstGeom prst="straightConnector1">
                <a:avLst/>
              </a:prstGeom>
              <a:noFill/>
              <a:ln cap="flat" cmpd="sng" w="19050">
                <a:solidFill>
                  <a:schemeClr val="accent5"/>
                </a:solidFill>
                <a:prstDash val="solid"/>
                <a:round/>
                <a:headEnd len="med" w="med" type="none"/>
                <a:tailEnd len="med" w="med" type="oval"/>
              </a:ln>
            </p:spPr>
          </p:cxnSp>
        </p:grpSp>
        <p:grpSp>
          <p:nvGrpSpPr>
            <p:cNvPr id="909" name="Google Shape;909;p47"/>
            <p:cNvGrpSpPr/>
            <p:nvPr/>
          </p:nvGrpSpPr>
          <p:grpSpPr>
            <a:xfrm>
              <a:off x="2347202" y="1432048"/>
              <a:ext cx="2407211" cy="1506777"/>
              <a:chOff x="1213127" y="1644684"/>
              <a:chExt cx="2407211" cy="1506777"/>
            </a:xfrm>
          </p:grpSpPr>
          <p:sp>
            <p:nvSpPr>
              <p:cNvPr id="910" name="Google Shape;910;p47"/>
              <p:cNvSpPr txBox="1"/>
              <p:nvPr/>
            </p:nvSpPr>
            <p:spPr>
              <a:xfrm>
                <a:off x="1213127" y="1644684"/>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5"/>
                    </a:solidFill>
                    <a:latin typeface="Montserrat"/>
                    <a:ea typeface="Montserrat"/>
                    <a:cs typeface="Montserrat"/>
                    <a:sym typeface="Montserrat"/>
                  </a:rPr>
                  <a:t>Developers</a:t>
                </a:r>
                <a:r>
                  <a:rPr b="1" lang="en" sz="1200">
                    <a:solidFill>
                      <a:schemeClr val="accent5"/>
                    </a:solidFill>
                    <a:latin typeface="Montserrat"/>
                    <a:ea typeface="Montserrat"/>
                    <a:cs typeface="Montserrat"/>
                    <a:sym typeface="Montserrat"/>
                  </a:rPr>
                  <a:t> </a:t>
                </a:r>
                <a:endParaRPr b="1" sz="1200">
                  <a:solidFill>
                    <a:schemeClr val="accent5"/>
                  </a:solidFill>
                  <a:latin typeface="Montserrat"/>
                  <a:ea typeface="Montserrat"/>
                  <a:cs typeface="Montserrat"/>
                  <a:sym typeface="Montserrat"/>
                </a:endParaRPr>
              </a:p>
            </p:txBody>
          </p:sp>
          <p:sp>
            <p:nvSpPr>
              <p:cNvPr id="911" name="Google Shape;911;p47"/>
              <p:cNvSpPr txBox="1"/>
              <p:nvPr/>
            </p:nvSpPr>
            <p:spPr>
              <a:xfrm>
                <a:off x="1213137" y="1744760"/>
                <a:ext cx="2407200" cy="1406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a:solidFill>
                      <a:srgbClr val="434343"/>
                    </a:solidFill>
                    <a:latin typeface="EB Garamond"/>
                    <a:ea typeface="EB Garamond"/>
                    <a:cs typeface="EB Garamond"/>
                    <a:sym typeface="EB Garamond"/>
                  </a:rPr>
                  <a:t>Optimize new development timing,  identify specific features which may allow price segmentation and buyer profile to maximize value</a:t>
                </a:r>
                <a:endParaRPr sz="1200">
                  <a:latin typeface="Fira Sans"/>
                  <a:ea typeface="Fira Sans"/>
                  <a:cs typeface="Fira Sans"/>
                  <a:sym typeface="Fira Sans"/>
                </a:endParaRPr>
              </a:p>
            </p:txBody>
          </p:sp>
        </p:grpSp>
      </p:grpSp>
      <p:grpSp>
        <p:nvGrpSpPr>
          <p:cNvPr id="912" name="Google Shape;912;p47"/>
          <p:cNvGrpSpPr/>
          <p:nvPr/>
        </p:nvGrpSpPr>
        <p:grpSpPr>
          <a:xfrm>
            <a:off x="5407629" y="1317500"/>
            <a:ext cx="423383" cy="1515899"/>
            <a:chOff x="5682192" y="1364925"/>
            <a:chExt cx="423383" cy="1515899"/>
          </a:xfrm>
        </p:grpSpPr>
        <p:sp>
          <p:nvSpPr>
            <p:cNvPr id="913" name="Google Shape;913;p47"/>
            <p:cNvSpPr/>
            <p:nvPr/>
          </p:nvSpPr>
          <p:spPr>
            <a:xfrm>
              <a:off x="5682192" y="1364925"/>
              <a:ext cx="423383" cy="1515899"/>
            </a:xfrm>
            <a:custGeom>
              <a:rect b="b" l="l" r="r" t="t"/>
              <a:pathLst>
                <a:path extrusionOk="0" h="19116" w="5339">
                  <a:moveTo>
                    <a:pt x="1768" y="1"/>
                  </a:moveTo>
                  <a:lnTo>
                    <a:pt x="1768" y="1147"/>
                  </a:lnTo>
                  <a:lnTo>
                    <a:pt x="1035" y="1147"/>
                  </a:lnTo>
                  <a:lnTo>
                    <a:pt x="1035" y="2426"/>
                  </a:lnTo>
                  <a:lnTo>
                    <a:pt x="508" y="2426"/>
                  </a:lnTo>
                  <a:lnTo>
                    <a:pt x="508" y="3929"/>
                  </a:lnTo>
                  <a:lnTo>
                    <a:pt x="1" y="3929"/>
                  </a:lnTo>
                  <a:lnTo>
                    <a:pt x="1" y="19116"/>
                  </a:lnTo>
                  <a:lnTo>
                    <a:pt x="5339" y="19116"/>
                  </a:lnTo>
                  <a:lnTo>
                    <a:pt x="5339" y="3929"/>
                  </a:lnTo>
                  <a:lnTo>
                    <a:pt x="4831" y="3929"/>
                  </a:lnTo>
                  <a:lnTo>
                    <a:pt x="4831" y="2426"/>
                  </a:lnTo>
                  <a:lnTo>
                    <a:pt x="4305" y="2426"/>
                  </a:lnTo>
                  <a:lnTo>
                    <a:pt x="4305" y="1147"/>
                  </a:lnTo>
                  <a:lnTo>
                    <a:pt x="3572" y="1147"/>
                  </a:lnTo>
                  <a:lnTo>
                    <a:pt x="35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5747772" y="1773317"/>
              <a:ext cx="67167" cy="381671"/>
            </a:xfrm>
            <a:custGeom>
              <a:rect b="b" l="l" r="r" t="t"/>
              <a:pathLst>
                <a:path extrusionOk="0" h="4813" w="847">
                  <a:moveTo>
                    <a:pt x="1" y="1"/>
                  </a:moveTo>
                  <a:lnTo>
                    <a:pt x="1" y="4813"/>
                  </a:lnTo>
                  <a:lnTo>
                    <a:pt x="847" y="4813"/>
                  </a:lnTo>
                  <a:lnTo>
                    <a:pt x="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5859585" y="1773317"/>
              <a:ext cx="67167" cy="381671"/>
            </a:xfrm>
            <a:custGeom>
              <a:rect b="b" l="l" r="r" t="t"/>
              <a:pathLst>
                <a:path extrusionOk="0" h="4813" w="847">
                  <a:moveTo>
                    <a:pt x="1" y="1"/>
                  </a:moveTo>
                  <a:lnTo>
                    <a:pt x="1" y="4813"/>
                  </a:lnTo>
                  <a:lnTo>
                    <a:pt x="846" y="4813"/>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5972825" y="1773317"/>
              <a:ext cx="67167" cy="381671"/>
            </a:xfrm>
            <a:custGeom>
              <a:rect b="b" l="l" r="r" t="t"/>
              <a:pathLst>
                <a:path extrusionOk="0" h="4813" w="847">
                  <a:moveTo>
                    <a:pt x="1" y="1"/>
                  </a:moveTo>
                  <a:lnTo>
                    <a:pt x="1" y="4813"/>
                  </a:lnTo>
                  <a:lnTo>
                    <a:pt x="847" y="4813"/>
                  </a:lnTo>
                  <a:lnTo>
                    <a:pt x="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5747772" y="2232381"/>
              <a:ext cx="67167" cy="380164"/>
            </a:xfrm>
            <a:custGeom>
              <a:rect b="b" l="l" r="r" t="t"/>
              <a:pathLst>
                <a:path extrusionOk="0" h="4794" w="847">
                  <a:moveTo>
                    <a:pt x="1" y="1"/>
                  </a:moveTo>
                  <a:lnTo>
                    <a:pt x="1" y="4794"/>
                  </a:lnTo>
                  <a:lnTo>
                    <a:pt x="847" y="4794"/>
                  </a:lnTo>
                  <a:lnTo>
                    <a:pt x="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5859585" y="2232381"/>
              <a:ext cx="67167" cy="380164"/>
            </a:xfrm>
            <a:custGeom>
              <a:rect b="b" l="l" r="r" t="t"/>
              <a:pathLst>
                <a:path extrusionOk="0" h="4794" w="847">
                  <a:moveTo>
                    <a:pt x="1" y="1"/>
                  </a:moveTo>
                  <a:lnTo>
                    <a:pt x="1" y="4794"/>
                  </a:lnTo>
                  <a:lnTo>
                    <a:pt x="846" y="4794"/>
                  </a:lnTo>
                  <a:lnTo>
                    <a:pt x="8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5972825" y="2232381"/>
              <a:ext cx="67167" cy="380164"/>
            </a:xfrm>
            <a:custGeom>
              <a:rect b="b" l="l" r="r" t="t"/>
              <a:pathLst>
                <a:path extrusionOk="0" h="4794" w="847">
                  <a:moveTo>
                    <a:pt x="1" y="1"/>
                  </a:moveTo>
                  <a:lnTo>
                    <a:pt x="1" y="4794"/>
                  </a:lnTo>
                  <a:lnTo>
                    <a:pt x="847" y="4794"/>
                  </a:lnTo>
                  <a:lnTo>
                    <a:pt x="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20" name="Google Shape;920;p47"/>
          <p:cNvCxnSpPr/>
          <p:nvPr/>
        </p:nvCxnSpPr>
        <p:spPr>
          <a:xfrm>
            <a:off x="5831413" y="2075450"/>
            <a:ext cx="473700" cy="0"/>
          </a:xfrm>
          <a:prstGeom prst="straightConnector1">
            <a:avLst/>
          </a:prstGeom>
          <a:noFill/>
          <a:ln cap="flat" cmpd="sng" w="19050">
            <a:solidFill>
              <a:schemeClr val="accent4"/>
            </a:solidFill>
            <a:prstDash val="solid"/>
            <a:round/>
            <a:headEnd len="med" w="med" type="none"/>
            <a:tailEnd len="med" w="med" type="oval"/>
          </a:ln>
        </p:spPr>
      </p:cxnSp>
      <p:grpSp>
        <p:nvGrpSpPr>
          <p:cNvPr id="921" name="Google Shape;921;p47"/>
          <p:cNvGrpSpPr/>
          <p:nvPr/>
        </p:nvGrpSpPr>
        <p:grpSpPr>
          <a:xfrm flipH="1">
            <a:off x="6534579" y="1584464"/>
            <a:ext cx="1785630" cy="1664639"/>
            <a:chOff x="1188535" y="1644684"/>
            <a:chExt cx="1544797" cy="1664639"/>
          </a:xfrm>
        </p:grpSpPr>
        <p:sp>
          <p:nvSpPr>
            <p:cNvPr id="922" name="Google Shape;922;p47"/>
            <p:cNvSpPr txBox="1"/>
            <p:nvPr/>
          </p:nvSpPr>
          <p:spPr>
            <a:xfrm>
              <a:off x="1188631" y="1644684"/>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Montserrat"/>
                  <a:ea typeface="Montserrat"/>
                  <a:cs typeface="Montserrat"/>
                  <a:sym typeface="Montserrat"/>
                </a:rPr>
                <a:t>Investors</a:t>
              </a:r>
              <a:endParaRPr b="1" sz="1200">
                <a:solidFill>
                  <a:schemeClr val="accent4"/>
                </a:solidFill>
                <a:latin typeface="Montserrat"/>
                <a:ea typeface="Montserrat"/>
                <a:cs typeface="Montserrat"/>
                <a:sym typeface="Montserrat"/>
              </a:endParaRPr>
            </a:p>
          </p:txBody>
        </p:sp>
        <p:sp>
          <p:nvSpPr>
            <p:cNvPr id="923" name="Google Shape;923;p47"/>
            <p:cNvSpPr txBox="1"/>
            <p:nvPr/>
          </p:nvSpPr>
          <p:spPr>
            <a:xfrm>
              <a:off x="1188535" y="1793423"/>
              <a:ext cx="1544700" cy="151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a:solidFill>
                    <a:srgbClr val="434343"/>
                  </a:solidFill>
                  <a:latin typeface="EB Garamond"/>
                  <a:ea typeface="EB Garamond"/>
                  <a:cs typeface="EB Garamond"/>
                  <a:sym typeface="EB Garamond"/>
                </a:rPr>
                <a:t>Optimize their holdings and regularly assess conditions that lead them to divest or capture value</a:t>
              </a:r>
              <a:endParaRPr sz="1200">
                <a:latin typeface="Fira Sans"/>
                <a:ea typeface="Fira Sans"/>
                <a:cs typeface="Fira Sans"/>
                <a:sym typeface="Fira Sans"/>
              </a:endParaRPr>
            </a:p>
          </p:txBody>
        </p:sp>
      </p:grpSp>
      <p:grpSp>
        <p:nvGrpSpPr>
          <p:cNvPr id="924" name="Google Shape;924;p47"/>
          <p:cNvGrpSpPr/>
          <p:nvPr/>
        </p:nvGrpSpPr>
        <p:grpSpPr>
          <a:xfrm>
            <a:off x="1346677" y="3168703"/>
            <a:ext cx="3225348" cy="1696022"/>
            <a:chOff x="1225089" y="3016303"/>
            <a:chExt cx="3225348" cy="1696022"/>
          </a:xfrm>
        </p:grpSpPr>
        <p:grpSp>
          <p:nvGrpSpPr>
            <p:cNvPr id="925" name="Google Shape;925;p47"/>
            <p:cNvGrpSpPr/>
            <p:nvPr/>
          </p:nvGrpSpPr>
          <p:grpSpPr>
            <a:xfrm>
              <a:off x="1225089" y="3016303"/>
              <a:ext cx="897011" cy="1515899"/>
              <a:chOff x="1644064" y="3216128"/>
              <a:chExt cx="897011" cy="1515899"/>
            </a:xfrm>
          </p:grpSpPr>
          <p:grpSp>
            <p:nvGrpSpPr>
              <p:cNvPr id="926" name="Google Shape;926;p47"/>
              <p:cNvGrpSpPr/>
              <p:nvPr/>
            </p:nvGrpSpPr>
            <p:grpSpPr>
              <a:xfrm>
                <a:off x="1644064" y="3216128"/>
                <a:ext cx="423303" cy="1515899"/>
                <a:chOff x="1644064" y="3216128"/>
                <a:chExt cx="423303" cy="1515899"/>
              </a:xfrm>
            </p:grpSpPr>
            <p:sp>
              <p:nvSpPr>
                <p:cNvPr id="927" name="Google Shape;927;p47"/>
                <p:cNvSpPr/>
                <p:nvPr/>
              </p:nvSpPr>
              <p:spPr>
                <a:xfrm>
                  <a:off x="1644064" y="3216128"/>
                  <a:ext cx="423303" cy="1515899"/>
                </a:xfrm>
                <a:custGeom>
                  <a:rect b="b" l="l" r="r" t="t"/>
                  <a:pathLst>
                    <a:path extrusionOk="0" h="19116" w="5338">
                      <a:moveTo>
                        <a:pt x="1786" y="1"/>
                      </a:moveTo>
                      <a:lnTo>
                        <a:pt x="1786" y="1147"/>
                      </a:lnTo>
                      <a:lnTo>
                        <a:pt x="1034" y="1147"/>
                      </a:lnTo>
                      <a:lnTo>
                        <a:pt x="1034" y="2425"/>
                      </a:lnTo>
                      <a:lnTo>
                        <a:pt x="508" y="2425"/>
                      </a:lnTo>
                      <a:lnTo>
                        <a:pt x="508" y="3929"/>
                      </a:lnTo>
                      <a:lnTo>
                        <a:pt x="0" y="3929"/>
                      </a:lnTo>
                      <a:lnTo>
                        <a:pt x="0" y="19115"/>
                      </a:lnTo>
                      <a:lnTo>
                        <a:pt x="5338" y="19115"/>
                      </a:lnTo>
                      <a:lnTo>
                        <a:pt x="5338" y="3929"/>
                      </a:lnTo>
                      <a:lnTo>
                        <a:pt x="4831" y="3929"/>
                      </a:lnTo>
                      <a:lnTo>
                        <a:pt x="4831" y="2425"/>
                      </a:lnTo>
                      <a:lnTo>
                        <a:pt x="4323" y="2425"/>
                      </a:lnTo>
                      <a:lnTo>
                        <a:pt x="4323" y="1147"/>
                      </a:lnTo>
                      <a:lnTo>
                        <a:pt x="3571" y="1147"/>
                      </a:lnTo>
                      <a:lnTo>
                        <a:pt x="35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1709645" y="3624520"/>
                  <a:ext cx="67088" cy="381671"/>
                </a:xfrm>
                <a:custGeom>
                  <a:rect b="b" l="l" r="r" t="t"/>
                  <a:pathLst>
                    <a:path extrusionOk="0" h="4813" w="846">
                      <a:moveTo>
                        <a:pt x="0" y="0"/>
                      </a:moveTo>
                      <a:lnTo>
                        <a:pt x="0"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1822885" y="3624520"/>
                  <a:ext cx="67167" cy="381671"/>
                </a:xfrm>
                <a:custGeom>
                  <a:rect b="b" l="l" r="r" t="t"/>
                  <a:pathLst>
                    <a:path extrusionOk="0" h="4813" w="847">
                      <a:moveTo>
                        <a:pt x="1" y="0"/>
                      </a:moveTo>
                      <a:lnTo>
                        <a:pt x="1"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1934697" y="3624520"/>
                  <a:ext cx="67088" cy="381671"/>
                </a:xfrm>
                <a:custGeom>
                  <a:rect b="b" l="l" r="r" t="t"/>
                  <a:pathLst>
                    <a:path extrusionOk="0" h="4813" w="846">
                      <a:moveTo>
                        <a:pt x="0" y="0"/>
                      </a:moveTo>
                      <a:lnTo>
                        <a:pt x="0"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1709645" y="4083584"/>
                  <a:ext cx="67088" cy="381671"/>
                </a:xfrm>
                <a:custGeom>
                  <a:rect b="b" l="l" r="r" t="t"/>
                  <a:pathLst>
                    <a:path extrusionOk="0" h="4813" w="846">
                      <a:moveTo>
                        <a:pt x="0" y="0"/>
                      </a:moveTo>
                      <a:lnTo>
                        <a:pt x="0"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1822885" y="4083584"/>
                  <a:ext cx="67167" cy="381671"/>
                </a:xfrm>
                <a:custGeom>
                  <a:rect b="b" l="l" r="r" t="t"/>
                  <a:pathLst>
                    <a:path extrusionOk="0" h="4813" w="847">
                      <a:moveTo>
                        <a:pt x="1" y="0"/>
                      </a:moveTo>
                      <a:lnTo>
                        <a:pt x="1"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1934697" y="4083584"/>
                  <a:ext cx="67088" cy="381671"/>
                </a:xfrm>
                <a:custGeom>
                  <a:rect b="b" l="l" r="r" t="t"/>
                  <a:pathLst>
                    <a:path extrusionOk="0" h="4813" w="846">
                      <a:moveTo>
                        <a:pt x="0" y="0"/>
                      </a:moveTo>
                      <a:lnTo>
                        <a:pt x="0"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34" name="Google Shape;934;p47"/>
              <p:cNvCxnSpPr/>
              <p:nvPr/>
            </p:nvCxnSpPr>
            <p:spPr>
              <a:xfrm>
                <a:off x="2067375" y="3974075"/>
                <a:ext cx="473700" cy="0"/>
              </a:xfrm>
              <a:prstGeom prst="straightConnector1">
                <a:avLst/>
              </a:prstGeom>
              <a:noFill/>
              <a:ln cap="flat" cmpd="sng" w="19050">
                <a:solidFill>
                  <a:schemeClr val="accent3"/>
                </a:solidFill>
                <a:prstDash val="solid"/>
                <a:round/>
                <a:headEnd len="med" w="med" type="none"/>
                <a:tailEnd len="med" w="med" type="oval"/>
              </a:ln>
            </p:spPr>
          </p:cxnSp>
        </p:grpSp>
        <p:grpSp>
          <p:nvGrpSpPr>
            <p:cNvPr id="935" name="Google Shape;935;p47"/>
            <p:cNvGrpSpPr/>
            <p:nvPr/>
          </p:nvGrpSpPr>
          <p:grpSpPr>
            <a:xfrm>
              <a:off x="2299438" y="3122875"/>
              <a:ext cx="2151000" cy="1589450"/>
              <a:chOff x="1162688" y="1478009"/>
              <a:chExt cx="2151000" cy="1589450"/>
            </a:xfrm>
          </p:grpSpPr>
          <p:sp>
            <p:nvSpPr>
              <p:cNvPr id="936" name="Google Shape;936;p47"/>
              <p:cNvSpPr txBox="1"/>
              <p:nvPr/>
            </p:nvSpPr>
            <p:spPr>
              <a:xfrm>
                <a:off x="1200640" y="1478009"/>
                <a:ext cx="18231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2"/>
                    </a:solidFill>
                    <a:latin typeface="Montserrat"/>
                    <a:ea typeface="Montserrat"/>
                    <a:cs typeface="Montserrat"/>
                    <a:sym typeface="Montserrat"/>
                  </a:rPr>
                  <a:t>Property Agents</a:t>
                </a:r>
                <a:endParaRPr b="1" sz="1200">
                  <a:solidFill>
                    <a:schemeClr val="accent2"/>
                  </a:solidFill>
                  <a:latin typeface="Montserrat"/>
                  <a:ea typeface="Montserrat"/>
                  <a:cs typeface="Montserrat"/>
                  <a:sym typeface="Montserrat"/>
                </a:endParaRPr>
              </a:p>
            </p:txBody>
          </p:sp>
          <p:sp>
            <p:nvSpPr>
              <p:cNvPr id="937" name="Google Shape;937;p47"/>
              <p:cNvSpPr txBox="1"/>
              <p:nvPr/>
            </p:nvSpPr>
            <p:spPr>
              <a:xfrm>
                <a:off x="1162688" y="1838659"/>
                <a:ext cx="2151000" cy="12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Allows greater </a:t>
                </a:r>
                <a:r>
                  <a:rPr lang="en" sz="1200">
                    <a:solidFill>
                      <a:srgbClr val="434343"/>
                    </a:solidFill>
                    <a:latin typeface="EB Garamond"/>
                    <a:ea typeface="EB Garamond"/>
                    <a:cs typeface="EB Garamond"/>
                    <a:sym typeface="EB Garamond"/>
                  </a:rPr>
                  <a:t>visibility</a:t>
                </a:r>
                <a:r>
                  <a:rPr lang="en" sz="1200">
                    <a:solidFill>
                      <a:srgbClr val="434343"/>
                    </a:solidFill>
                    <a:latin typeface="EB Garamond"/>
                    <a:ea typeface="EB Garamond"/>
                    <a:cs typeface="EB Garamond"/>
                    <a:sym typeface="EB Garamond"/>
                  </a:rPr>
                  <a:t> in terms of price and features and allow them to manage customer expectations in terms of fair price and future trends.</a:t>
                </a:r>
                <a:endParaRPr sz="1200">
                  <a:latin typeface="Fira Sans"/>
                  <a:ea typeface="Fira Sans"/>
                  <a:cs typeface="Fira Sans"/>
                  <a:sym typeface="Fira Sans"/>
                </a:endParaRPr>
              </a:p>
            </p:txBody>
          </p:sp>
        </p:grpSp>
      </p:grpSp>
      <p:grpSp>
        <p:nvGrpSpPr>
          <p:cNvPr id="938" name="Google Shape;938;p47"/>
          <p:cNvGrpSpPr/>
          <p:nvPr/>
        </p:nvGrpSpPr>
        <p:grpSpPr>
          <a:xfrm>
            <a:off x="5407612" y="3168695"/>
            <a:ext cx="3022112" cy="1772005"/>
            <a:chOff x="5263217" y="3016303"/>
            <a:chExt cx="2920197" cy="1772005"/>
          </a:xfrm>
        </p:grpSpPr>
        <p:grpSp>
          <p:nvGrpSpPr>
            <p:cNvPr id="939" name="Google Shape;939;p47"/>
            <p:cNvGrpSpPr/>
            <p:nvPr/>
          </p:nvGrpSpPr>
          <p:grpSpPr>
            <a:xfrm>
              <a:off x="5263217" y="3016303"/>
              <a:ext cx="897483" cy="1515899"/>
              <a:chOff x="5682192" y="3216128"/>
              <a:chExt cx="897483" cy="1515899"/>
            </a:xfrm>
          </p:grpSpPr>
          <p:grpSp>
            <p:nvGrpSpPr>
              <p:cNvPr id="940" name="Google Shape;940;p47"/>
              <p:cNvGrpSpPr/>
              <p:nvPr/>
            </p:nvGrpSpPr>
            <p:grpSpPr>
              <a:xfrm>
                <a:off x="5682192" y="3216128"/>
                <a:ext cx="423383" cy="1515899"/>
                <a:chOff x="5682192" y="3216128"/>
                <a:chExt cx="423383" cy="1515899"/>
              </a:xfrm>
            </p:grpSpPr>
            <p:sp>
              <p:nvSpPr>
                <p:cNvPr id="941" name="Google Shape;941;p47"/>
                <p:cNvSpPr/>
                <p:nvPr/>
              </p:nvSpPr>
              <p:spPr>
                <a:xfrm>
                  <a:off x="5682192" y="3216128"/>
                  <a:ext cx="423383" cy="1515899"/>
                </a:xfrm>
                <a:custGeom>
                  <a:rect b="b" l="l" r="r" t="t"/>
                  <a:pathLst>
                    <a:path extrusionOk="0" h="19116" w="5339">
                      <a:moveTo>
                        <a:pt x="1768" y="1"/>
                      </a:moveTo>
                      <a:lnTo>
                        <a:pt x="1768" y="1147"/>
                      </a:lnTo>
                      <a:lnTo>
                        <a:pt x="1035" y="1147"/>
                      </a:lnTo>
                      <a:lnTo>
                        <a:pt x="1035" y="2425"/>
                      </a:lnTo>
                      <a:lnTo>
                        <a:pt x="508" y="2425"/>
                      </a:lnTo>
                      <a:lnTo>
                        <a:pt x="508" y="3929"/>
                      </a:lnTo>
                      <a:lnTo>
                        <a:pt x="1" y="3929"/>
                      </a:lnTo>
                      <a:lnTo>
                        <a:pt x="1" y="19115"/>
                      </a:lnTo>
                      <a:lnTo>
                        <a:pt x="5339" y="19115"/>
                      </a:lnTo>
                      <a:lnTo>
                        <a:pt x="5339" y="3929"/>
                      </a:lnTo>
                      <a:lnTo>
                        <a:pt x="4831" y="3929"/>
                      </a:lnTo>
                      <a:lnTo>
                        <a:pt x="4831" y="2425"/>
                      </a:lnTo>
                      <a:lnTo>
                        <a:pt x="4305" y="2425"/>
                      </a:lnTo>
                      <a:lnTo>
                        <a:pt x="4305" y="1147"/>
                      </a:lnTo>
                      <a:lnTo>
                        <a:pt x="3572" y="1147"/>
                      </a:lnTo>
                      <a:lnTo>
                        <a:pt x="35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7"/>
                <p:cNvSpPr/>
                <p:nvPr/>
              </p:nvSpPr>
              <p:spPr>
                <a:xfrm>
                  <a:off x="5747772" y="3624520"/>
                  <a:ext cx="67167" cy="381671"/>
                </a:xfrm>
                <a:custGeom>
                  <a:rect b="b" l="l" r="r" t="t"/>
                  <a:pathLst>
                    <a:path extrusionOk="0" h="4813" w="847">
                      <a:moveTo>
                        <a:pt x="1" y="0"/>
                      </a:moveTo>
                      <a:lnTo>
                        <a:pt x="1" y="4812"/>
                      </a:lnTo>
                      <a:lnTo>
                        <a:pt x="847" y="4812"/>
                      </a:lnTo>
                      <a:lnTo>
                        <a:pt x="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5859585" y="3624520"/>
                  <a:ext cx="67167" cy="381671"/>
                </a:xfrm>
                <a:custGeom>
                  <a:rect b="b" l="l" r="r" t="t"/>
                  <a:pathLst>
                    <a:path extrusionOk="0" h="4813" w="847">
                      <a:moveTo>
                        <a:pt x="1" y="0"/>
                      </a:moveTo>
                      <a:lnTo>
                        <a:pt x="1"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5972825" y="3624520"/>
                  <a:ext cx="67167" cy="381671"/>
                </a:xfrm>
                <a:custGeom>
                  <a:rect b="b" l="l" r="r" t="t"/>
                  <a:pathLst>
                    <a:path extrusionOk="0" h="4813" w="847">
                      <a:moveTo>
                        <a:pt x="1" y="0"/>
                      </a:moveTo>
                      <a:lnTo>
                        <a:pt x="1" y="4812"/>
                      </a:lnTo>
                      <a:lnTo>
                        <a:pt x="847" y="4812"/>
                      </a:lnTo>
                      <a:lnTo>
                        <a:pt x="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5747772" y="4083584"/>
                  <a:ext cx="67167" cy="381671"/>
                </a:xfrm>
                <a:custGeom>
                  <a:rect b="b" l="l" r="r" t="t"/>
                  <a:pathLst>
                    <a:path extrusionOk="0" h="4813" w="847">
                      <a:moveTo>
                        <a:pt x="1" y="0"/>
                      </a:moveTo>
                      <a:lnTo>
                        <a:pt x="1" y="4812"/>
                      </a:lnTo>
                      <a:lnTo>
                        <a:pt x="847" y="4812"/>
                      </a:lnTo>
                      <a:lnTo>
                        <a:pt x="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5859585" y="4083584"/>
                  <a:ext cx="67167" cy="381671"/>
                </a:xfrm>
                <a:custGeom>
                  <a:rect b="b" l="l" r="r" t="t"/>
                  <a:pathLst>
                    <a:path extrusionOk="0" h="4813" w="847">
                      <a:moveTo>
                        <a:pt x="1" y="0"/>
                      </a:moveTo>
                      <a:lnTo>
                        <a:pt x="1" y="4812"/>
                      </a:lnTo>
                      <a:lnTo>
                        <a:pt x="846" y="4812"/>
                      </a:lnTo>
                      <a:lnTo>
                        <a:pt x="8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5972825" y="4083584"/>
                  <a:ext cx="67167" cy="381671"/>
                </a:xfrm>
                <a:custGeom>
                  <a:rect b="b" l="l" r="r" t="t"/>
                  <a:pathLst>
                    <a:path extrusionOk="0" h="4813" w="847">
                      <a:moveTo>
                        <a:pt x="1" y="0"/>
                      </a:moveTo>
                      <a:lnTo>
                        <a:pt x="1" y="4812"/>
                      </a:lnTo>
                      <a:lnTo>
                        <a:pt x="847" y="4812"/>
                      </a:lnTo>
                      <a:lnTo>
                        <a:pt x="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8" name="Google Shape;948;p47"/>
              <p:cNvCxnSpPr/>
              <p:nvPr/>
            </p:nvCxnSpPr>
            <p:spPr>
              <a:xfrm>
                <a:off x="6105975" y="3974075"/>
                <a:ext cx="473700" cy="0"/>
              </a:xfrm>
              <a:prstGeom prst="straightConnector1">
                <a:avLst/>
              </a:prstGeom>
              <a:noFill/>
              <a:ln cap="flat" cmpd="sng" w="19050">
                <a:solidFill>
                  <a:schemeClr val="accent2"/>
                </a:solidFill>
                <a:prstDash val="solid"/>
                <a:round/>
                <a:headEnd len="med" w="med" type="none"/>
                <a:tailEnd len="med" w="med" type="oval"/>
              </a:ln>
            </p:spPr>
          </p:cxnSp>
        </p:grpSp>
        <p:grpSp>
          <p:nvGrpSpPr>
            <p:cNvPr id="949" name="Google Shape;949;p47"/>
            <p:cNvGrpSpPr/>
            <p:nvPr/>
          </p:nvGrpSpPr>
          <p:grpSpPr>
            <a:xfrm flipH="1">
              <a:off x="6376514" y="3190500"/>
              <a:ext cx="1806900" cy="1597807"/>
              <a:chOff x="939083" y="1545634"/>
              <a:chExt cx="1806900" cy="1597807"/>
            </a:xfrm>
          </p:grpSpPr>
          <p:sp>
            <p:nvSpPr>
              <p:cNvPr id="950" name="Google Shape;950;p47"/>
              <p:cNvSpPr txBox="1"/>
              <p:nvPr/>
            </p:nvSpPr>
            <p:spPr>
              <a:xfrm>
                <a:off x="1201041" y="1545634"/>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2"/>
                    </a:solidFill>
                    <a:latin typeface="Montserrat"/>
                    <a:ea typeface="Montserrat"/>
                    <a:cs typeface="Montserrat"/>
                    <a:sym typeface="Montserrat"/>
                  </a:rPr>
                  <a:t>Construction</a:t>
                </a:r>
                <a:endParaRPr b="1" sz="1200">
                  <a:solidFill>
                    <a:schemeClr val="accent2"/>
                  </a:solidFill>
                  <a:latin typeface="Montserrat"/>
                  <a:ea typeface="Montserrat"/>
                  <a:cs typeface="Montserrat"/>
                  <a:sym typeface="Montserrat"/>
                </a:endParaRPr>
              </a:p>
            </p:txBody>
          </p:sp>
          <p:sp>
            <p:nvSpPr>
              <p:cNvPr id="951" name="Google Shape;951;p47"/>
              <p:cNvSpPr txBox="1"/>
              <p:nvPr/>
            </p:nvSpPr>
            <p:spPr>
              <a:xfrm>
                <a:off x="939083" y="1793441"/>
                <a:ext cx="1806900" cy="135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Increase product portfolio which requires the manpower and materials required upgrading to specific features</a:t>
                </a:r>
                <a:endParaRPr sz="1200">
                  <a:latin typeface="Fira Sans"/>
                  <a:ea typeface="Fira Sans"/>
                  <a:cs typeface="Fira Sans"/>
                  <a:sym typeface="Fira Sans"/>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 name="Shape 339"/>
        <p:cNvGrpSpPr/>
        <p:nvPr/>
      </p:nvGrpSpPr>
      <p:grpSpPr>
        <a:xfrm>
          <a:off x="0" y="0"/>
          <a:ext cx="0" cy="0"/>
          <a:chOff x="0" y="0"/>
          <a:chExt cx="0" cy="0"/>
        </a:xfrm>
      </p:grpSpPr>
      <p:sp>
        <p:nvSpPr>
          <p:cNvPr id="340" name="Google Shape;340;p30"/>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T</a:t>
            </a:r>
            <a:r>
              <a:rPr lang="en">
                <a:latin typeface="Montserrat ExtraBold"/>
                <a:ea typeface="Montserrat ExtraBold"/>
                <a:cs typeface="Montserrat ExtraBold"/>
                <a:sym typeface="Montserrat ExtraBold"/>
              </a:rPr>
              <a:t>ABLE OF CONTENTS</a:t>
            </a:r>
            <a:endParaRPr>
              <a:latin typeface="Montserrat ExtraBold"/>
              <a:ea typeface="Montserrat ExtraBold"/>
              <a:cs typeface="Montserrat ExtraBold"/>
              <a:sym typeface="Montserrat ExtraBold"/>
            </a:endParaRPr>
          </a:p>
        </p:txBody>
      </p:sp>
      <p:sp>
        <p:nvSpPr>
          <p:cNvPr id="341" name="Google Shape;341;p30"/>
          <p:cNvSpPr/>
          <p:nvPr/>
        </p:nvSpPr>
        <p:spPr>
          <a:xfrm>
            <a:off x="6211396" y="15094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1905000" y="1509475"/>
            <a:ext cx="657300" cy="6573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txBox="1"/>
          <p:nvPr>
            <p:ph idx="2" type="title"/>
          </p:nvPr>
        </p:nvSpPr>
        <p:spPr>
          <a:xfrm>
            <a:off x="3699102" y="15651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solidFill>
                <a:srgbClr val="FFFFFF"/>
              </a:solidFill>
            </a:endParaRPr>
          </a:p>
        </p:txBody>
      </p:sp>
      <p:sp>
        <p:nvSpPr>
          <p:cNvPr id="344" name="Google Shape;344;p30"/>
          <p:cNvSpPr/>
          <p:nvPr/>
        </p:nvSpPr>
        <p:spPr>
          <a:xfrm>
            <a:off x="4052244" y="3012350"/>
            <a:ext cx="657300" cy="657300"/>
          </a:xfrm>
          <a:prstGeom prst="ellipse">
            <a:avLst/>
          </a:pr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idx="8" type="title"/>
          </p:nvPr>
        </p:nvSpPr>
        <p:spPr>
          <a:xfrm>
            <a:off x="5866256" y="15730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46" name="Google Shape;346;p30"/>
          <p:cNvSpPr txBox="1"/>
          <p:nvPr>
            <p:ph idx="5" type="title"/>
          </p:nvPr>
        </p:nvSpPr>
        <p:spPr>
          <a:xfrm>
            <a:off x="3699102"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solidFill>
                <a:srgbClr val="FFFFFF"/>
              </a:solidFill>
            </a:endParaRPr>
          </a:p>
        </p:txBody>
      </p:sp>
      <p:sp>
        <p:nvSpPr>
          <p:cNvPr id="347" name="Google Shape;347;p30"/>
          <p:cNvSpPr txBox="1"/>
          <p:nvPr>
            <p:ph idx="14" type="title"/>
          </p:nvPr>
        </p:nvSpPr>
        <p:spPr>
          <a:xfrm>
            <a:off x="5866262"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48" name="Google Shape;348;p30"/>
          <p:cNvSpPr txBox="1"/>
          <p:nvPr>
            <p:ph idx="6" type="ctrTitle"/>
          </p:nvPr>
        </p:nvSpPr>
        <p:spPr>
          <a:xfrm>
            <a:off x="5582006" y="20057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349" name="Google Shape;349;p30"/>
          <p:cNvSpPr txBox="1"/>
          <p:nvPr>
            <p:ph idx="18" type="title"/>
          </p:nvPr>
        </p:nvSpPr>
        <p:spPr>
          <a:xfrm>
            <a:off x="1545687" y="156514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50" name="Google Shape;350;p30"/>
          <p:cNvSpPr txBox="1"/>
          <p:nvPr>
            <p:ph idx="9" type="ctrTitle"/>
          </p:nvPr>
        </p:nvSpPr>
        <p:spPr>
          <a:xfrm>
            <a:off x="5607762" y="368576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Recommendations &amp; Conclusion</a:t>
            </a:r>
            <a:endParaRPr/>
          </a:p>
        </p:txBody>
      </p:sp>
      <p:sp>
        <p:nvSpPr>
          <p:cNvPr id="351" name="Google Shape;351;p30"/>
          <p:cNvSpPr txBox="1"/>
          <p:nvPr>
            <p:ph idx="16" type="ctrTitle"/>
          </p:nvPr>
        </p:nvSpPr>
        <p:spPr>
          <a:xfrm>
            <a:off x="1226125" y="2005713"/>
            <a:ext cx="23928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352" name="Google Shape;352;p30"/>
          <p:cNvSpPr txBox="1"/>
          <p:nvPr>
            <p:ph idx="19" type="ctrTitle"/>
          </p:nvPr>
        </p:nvSpPr>
        <p:spPr>
          <a:xfrm>
            <a:off x="1261437" y="3685761"/>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Data Analysis (EDA)</a:t>
            </a:r>
            <a:endParaRPr/>
          </a:p>
        </p:txBody>
      </p:sp>
      <p:sp>
        <p:nvSpPr>
          <p:cNvPr id="353" name="Google Shape;353;p30"/>
          <p:cNvSpPr txBox="1"/>
          <p:nvPr>
            <p:ph idx="21" type="title"/>
          </p:nvPr>
        </p:nvSpPr>
        <p:spPr>
          <a:xfrm>
            <a:off x="1545687" y="309184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54" name="Google Shape;354;p30"/>
          <p:cNvSpPr txBox="1"/>
          <p:nvPr>
            <p:ph type="ctrTitle"/>
          </p:nvPr>
        </p:nvSpPr>
        <p:spPr>
          <a:xfrm>
            <a:off x="3414640" y="2005713"/>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355" name="Google Shape;355;p30"/>
          <p:cNvSpPr txBox="1"/>
          <p:nvPr>
            <p:ph idx="3" type="ctrTitle"/>
          </p:nvPr>
        </p:nvSpPr>
        <p:spPr>
          <a:xfrm>
            <a:off x="3421690" y="3496336"/>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Modelling</a:t>
            </a:r>
            <a:endParaRPr/>
          </a:p>
        </p:txBody>
      </p:sp>
      <p:grpSp>
        <p:nvGrpSpPr>
          <p:cNvPr id="356" name="Google Shape;356;p30"/>
          <p:cNvGrpSpPr/>
          <p:nvPr/>
        </p:nvGrpSpPr>
        <p:grpSpPr>
          <a:xfrm>
            <a:off x="8229646" y="3183594"/>
            <a:ext cx="1038447" cy="2176554"/>
            <a:chOff x="2106350" y="2477950"/>
            <a:chExt cx="872425" cy="1828576"/>
          </a:xfrm>
        </p:grpSpPr>
        <p:sp>
          <p:nvSpPr>
            <p:cNvPr id="357" name="Google Shape;357;p30"/>
            <p:cNvSpPr/>
            <p:nvPr/>
          </p:nvSpPr>
          <p:spPr>
            <a:xfrm>
              <a:off x="2106350" y="2477950"/>
              <a:ext cx="872425" cy="1131600"/>
            </a:xfrm>
            <a:custGeom>
              <a:rect b="b" l="l" r="r" t="t"/>
              <a:pathLst>
                <a:path extrusionOk="0" h="45264" w="34897">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2366600" y="3007376"/>
              <a:ext cx="343900" cy="1299150"/>
            </a:xfrm>
            <a:custGeom>
              <a:rect b="b" l="l" r="r" t="t"/>
              <a:pathLst>
                <a:path extrusionOk="0" h="51966" w="13756">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0"/>
          <p:cNvGrpSpPr/>
          <p:nvPr/>
        </p:nvGrpSpPr>
        <p:grpSpPr>
          <a:xfrm>
            <a:off x="8084918" y="4138811"/>
            <a:ext cx="755602" cy="1299808"/>
            <a:chOff x="5609750" y="3138575"/>
            <a:chExt cx="634800" cy="1092000"/>
          </a:xfrm>
        </p:grpSpPr>
        <p:sp>
          <p:nvSpPr>
            <p:cNvPr id="360" name="Google Shape;360;p30"/>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48"/>
          <p:cNvSpPr txBox="1"/>
          <p:nvPr>
            <p:ph idx="4294967295" type="body"/>
          </p:nvPr>
        </p:nvSpPr>
        <p:spPr>
          <a:xfrm>
            <a:off x="790975" y="1229875"/>
            <a:ext cx="78579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Cock, Dean. “AmesHousing.txt” JSE</a:t>
            </a:r>
            <a:endParaRPr b="1"/>
          </a:p>
          <a:p>
            <a:pPr indent="0" lvl="0" marL="0" rtl="0" algn="l">
              <a:lnSpc>
                <a:spcPct val="100000"/>
              </a:lnSpc>
              <a:spcBef>
                <a:spcPts val="0"/>
              </a:spcBef>
              <a:spcAft>
                <a:spcPts val="0"/>
              </a:spcAft>
              <a:buNone/>
            </a:pPr>
            <a:r>
              <a:rPr lang="en"/>
              <a:t>http://jse.amstat.org/v19n3/decock/DataDocumentation.txt</a:t>
            </a:r>
            <a:endParaRPr/>
          </a:p>
          <a:p>
            <a:pPr indent="0" lvl="0" marL="0" rtl="0" algn="l">
              <a:spcBef>
                <a:spcPts val="0"/>
              </a:spcBef>
              <a:spcAft>
                <a:spcPts val="0"/>
              </a:spcAft>
              <a:buNone/>
            </a:pPr>
            <a:r>
              <a:t/>
            </a:r>
            <a:endParaRPr/>
          </a:p>
          <a:p>
            <a:pPr indent="0" lvl="0" marL="0" rtl="0" algn="l">
              <a:lnSpc>
                <a:spcPct val="100000"/>
              </a:lnSpc>
              <a:spcBef>
                <a:spcPts val="1600"/>
              </a:spcBef>
              <a:spcAft>
                <a:spcPts val="0"/>
              </a:spcAft>
              <a:buClr>
                <a:schemeClr val="dk1"/>
              </a:buClr>
              <a:buSzPts val="1100"/>
              <a:buFont typeface="Arial"/>
              <a:buNone/>
            </a:pPr>
            <a:r>
              <a:rPr b="1" lang="en"/>
              <a:t>How big data is transforming real estate analytics</a:t>
            </a:r>
            <a:endParaRPr/>
          </a:p>
          <a:p>
            <a:pPr indent="0" lvl="0" marL="0" rtl="0" algn="l">
              <a:spcBef>
                <a:spcPts val="0"/>
              </a:spcBef>
              <a:spcAft>
                <a:spcPts val="1600"/>
              </a:spcAft>
              <a:buNone/>
            </a:pPr>
            <a:r>
              <a:rPr lang="en"/>
              <a:t>https://www.mckinsey.com/industries/real-estate/our-insights/getting-ahead-of-the-market-how-big-data-is-transforming-real-estate</a:t>
            </a:r>
            <a:endParaRPr/>
          </a:p>
        </p:txBody>
      </p:sp>
      <p:sp>
        <p:nvSpPr>
          <p:cNvPr id="957" name="Google Shape;957;p4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49"/>
          <p:cNvSpPr/>
          <p:nvPr/>
        </p:nvSpPr>
        <p:spPr>
          <a:xfrm>
            <a:off x="4078201" y="1170250"/>
            <a:ext cx="4461708" cy="4302347"/>
          </a:xfrm>
          <a:custGeom>
            <a:rect b="b" l="l" r="r" t="t"/>
            <a:pathLst>
              <a:path extrusionOk="0" h="207442" w="222335">
                <a:moveTo>
                  <a:pt x="111166" y="0"/>
                </a:moveTo>
                <a:cubicBezTo>
                  <a:pt x="61718" y="0"/>
                  <a:pt x="19815" y="30118"/>
                  <a:pt x="5374" y="71768"/>
                </a:cubicBezTo>
                <a:cubicBezTo>
                  <a:pt x="5089" y="72589"/>
                  <a:pt x="4815" y="73415"/>
                  <a:pt x="4553" y="74247"/>
                </a:cubicBezTo>
                <a:cubicBezTo>
                  <a:pt x="4022" y="75914"/>
                  <a:pt x="3538" y="77600"/>
                  <a:pt x="3098" y="79302"/>
                </a:cubicBezTo>
                <a:cubicBezTo>
                  <a:pt x="2071" y="83268"/>
                  <a:pt x="1296" y="87293"/>
                  <a:pt x="778" y="91356"/>
                </a:cubicBezTo>
                <a:cubicBezTo>
                  <a:pt x="261" y="95457"/>
                  <a:pt x="1" y="99587"/>
                  <a:pt x="1" y="103719"/>
                </a:cubicBezTo>
                <a:cubicBezTo>
                  <a:pt x="1" y="104575"/>
                  <a:pt x="12" y="105425"/>
                  <a:pt x="36" y="106275"/>
                </a:cubicBezTo>
                <a:cubicBezTo>
                  <a:pt x="61" y="107255"/>
                  <a:pt x="102" y="108233"/>
                  <a:pt x="157" y="109208"/>
                </a:cubicBezTo>
                <a:cubicBezTo>
                  <a:pt x="374" y="113120"/>
                  <a:pt x="827" y="117015"/>
                  <a:pt x="1514" y="120872"/>
                </a:cubicBezTo>
                <a:cubicBezTo>
                  <a:pt x="1934" y="123229"/>
                  <a:pt x="2440" y="125560"/>
                  <a:pt x="3032" y="127865"/>
                </a:cubicBezTo>
                <a:cubicBezTo>
                  <a:pt x="7117" y="143853"/>
                  <a:pt x="15168" y="158405"/>
                  <a:pt x="26164" y="170564"/>
                </a:cubicBezTo>
                <a:cubicBezTo>
                  <a:pt x="27231" y="171746"/>
                  <a:pt x="28328" y="172904"/>
                  <a:pt x="29455" y="174040"/>
                </a:cubicBezTo>
                <a:cubicBezTo>
                  <a:pt x="49760" y="194576"/>
                  <a:pt x="78852" y="207441"/>
                  <a:pt x="111166" y="207441"/>
                </a:cubicBezTo>
                <a:cubicBezTo>
                  <a:pt x="113799" y="207440"/>
                  <a:pt x="116406" y="207355"/>
                  <a:pt x="118992" y="207188"/>
                </a:cubicBezTo>
                <a:cubicBezTo>
                  <a:pt x="158833" y="204602"/>
                  <a:pt x="192888" y="182429"/>
                  <a:pt x="210177" y="150923"/>
                </a:cubicBezTo>
                <a:cubicBezTo>
                  <a:pt x="213033" y="145721"/>
                  <a:pt x="215418" y="140273"/>
                  <a:pt x="217304" y="134646"/>
                </a:cubicBezTo>
                <a:cubicBezTo>
                  <a:pt x="218971" y="129659"/>
                  <a:pt x="220232" y="124545"/>
                  <a:pt x="221077" y="119355"/>
                </a:cubicBezTo>
                <a:cubicBezTo>
                  <a:pt x="221361" y="117605"/>
                  <a:pt x="221597" y="115840"/>
                  <a:pt x="221783" y="114063"/>
                </a:cubicBezTo>
                <a:cubicBezTo>
                  <a:pt x="222151" y="110627"/>
                  <a:pt x="222334" y="107174"/>
                  <a:pt x="222333" y="103721"/>
                </a:cubicBezTo>
                <a:cubicBezTo>
                  <a:pt x="222334" y="101968"/>
                  <a:pt x="222286" y="100226"/>
                  <a:pt x="222192" y="98495"/>
                </a:cubicBezTo>
                <a:cubicBezTo>
                  <a:pt x="221758" y="90266"/>
                  <a:pt x="220278" y="82126"/>
                  <a:pt x="217786" y="74270"/>
                </a:cubicBezTo>
                <a:cubicBezTo>
                  <a:pt x="217715" y="74054"/>
                  <a:pt x="217649" y="73834"/>
                  <a:pt x="217572" y="73618"/>
                </a:cubicBezTo>
                <a:cubicBezTo>
                  <a:pt x="216013" y="68816"/>
                  <a:pt x="214090" y="64142"/>
                  <a:pt x="211817" y="59637"/>
                </a:cubicBezTo>
                <a:cubicBezTo>
                  <a:pt x="211481" y="58969"/>
                  <a:pt x="211138" y="58307"/>
                  <a:pt x="210788" y="57650"/>
                </a:cubicBezTo>
                <a:cubicBezTo>
                  <a:pt x="208575" y="53494"/>
                  <a:pt x="206076" y="49496"/>
                  <a:pt x="203310" y="45684"/>
                </a:cubicBezTo>
                <a:cubicBezTo>
                  <a:pt x="183945" y="18961"/>
                  <a:pt x="151575" y="1120"/>
                  <a:pt x="114673" y="51"/>
                </a:cubicBezTo>
                <a:cubicBezTo>
                  <a:pt x="113509" y="16"/>
                  <a:pt x="112340" y="0"/>
                  <a:pt x="111166"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9"/>
          <p:cNvSpPr/>
          <p:nvPr/>
        </p:nvSpPr>
        <p:spPr>
          <a:xfrm>
            <a:off x="5835418" y="2230618"/>
            <a:ext cx="2703621" cy="1205056"/>
          </a:xfrm>
          <a:custGeom>
            <a:rect b="b" l="l" r="r" t="t"/>
            <a:pathLst>
              <a:path extrusionOk="0" h="58103" w="138665">
                <a:moveTo>
                  <a:pt x="96976" y="1"/>
                </a:moveTo>
                <a:cubicBezTo>
                  <a:pt x="92218" y="1"/>
                  <a:pt x="87621" y="993"/>
                  <a:pt x="83165" y="2569"/>
                </a:cubicBezTo>
                <a:cubicBezTo>
                  <a:pt x="76061" y="5084"/>
                  <a:pt x="69321" y="9086"/>
                  <a:pt x="62868" y="12917"/>
                </a:cubicBezTo>
                <a:cubicBezTo>
                  <a:pt x="53927" y="18233"/>
                  <a:pt x="44844" y="23388"/>
                  <a:pt x="35318" y="27749"/>
                </a:cubicBezTo>
                <a:cubicBezTo>
                  <a:pt x="34803" y="27985"/>
                  <a:pt x="34287" y="28218"/>
                  <a:pt x="33769" y="28450"/>
                </a:cubicBezTo>
                <a:cubicBezTo>
                  <a:pt x="24832" y="32440"/>
                  <a:pt x="15485" y="34195"/>
                  <a:pt x="6374" y="37445"/>
                </a:cubicBezTo>
                <a:cubicBezTo>
                  <a:pt x="3769" y="38373"/>
                  <a:pt x="0" y="40768"/>
                  <a:pt x="758" y="43901"/>
                </a:cubicBezTo>
                <a:cubicBezTo>
                  <a:pt x="1551" y="47200"/>
                  <a:pt x="8287" y="48645"/>
                  <a:pt x="11187" y="49680"/>
                </a:cubicBezTo>
                <a:cubicBezTo>
                  <a:pt x="24817" y="54546"/>
                  <a:pt x="39322" y="56584"/>
                  <a:pt x="53872" y="57455"/>
                </a:cubicBezTo>
                <a:lnTo>
                  <a:pt x="53875" y="57455"/>
                </a:lnTo>
                <a:cubicBezTo>
                  <a:pt x="59616" y="57799"/>
                  <a:pt x="65365" y="57962"/>
                  <a:pt x="71069" y="58046"/>
                </a:cubicBezTo>
                <a:cubicBezTo>
                  <a:pt x="73468" y="58081"/>
                  <a:pt x="75871" y="58103"/>
                  <a:pt x="78275" y="58103"/>
                </a:cubicBezTo>
                <a:cubicBezTo>
                  <a:pt x="90561" y="58103"/>
                  <a:pt x="102869" y="57519"/>
                  <a:pt x="114847" y="55050"/>
                </a:cubicBezTo>
                <a:cubicBezTo>
                  <a:pt x="123052" y="53356"/>
                  <a:pt x="130971" y="50810"/>
                  <a:pt x="138664" y="47700"/>
                </a:cubicBezTo>
                <a:cubicBezTo>
                  <a:pt x="138256" y="39941"/>
                  <a:pt x="136940" y="32256"/>
                  <a:pt x="134744" y="24803"/>
                </a:cubicBezTo>
                <a:cubicBezTo>
                  <a:pt x="134551" y="24146"/>
                  <a:pt x="134351" y="23492"/>
                  <a:pt x="134145" y="22842"/>
                </a:cubicBezTo>
                <a:cubicBezTo>
                  <a:pt x="134071" y="22620"/>
                  <a:pt x="134003" y="22395"/>
                  <a:pt x="133926" y="22172"/>
                </a:cubicBezTo>
                <a:cubicBezTo>
                  <a:pt x="132326" y="17247"/>
                  <a:pt x="130351" y="12451"/>
                  <a:pt x="128018" y="7826"/>
                </a:cubicBezTo>
                <a:cubicBezTo>
                  <a:pt x="122643" y="5909"/>
                  <a:pt x="117207" y="4168"/>
                  <a:pt x="111708" y="2598"/>
                </a:cubicBezTo>
                <a:cubicBezTo>
                  <a:pt x="107398" y="1369"/>
                  <a:pt x="103007" y="241"/>
                  <a:pt x="98506" y="35"/>
                </a:cubicBezTo>
                <a:cubicBezTo>
                  <a:pt x="97994" y="12"/>
                  <a:pt x="97484" y="1"/>
                  <a:pt x="96976" y="1"/>
                </a:cubicBezTo>
                <a:close/>
              </a:path>
            </a:pathLst>
          </a:custGeom>
          <a:solidFill>
            <a:srgbClr val="FCD9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9"/>
          <p:cNvSpPr/>
          <p:nvPr/>
        </p:nvSpPr>
        <p:spPr>
          <a:xfrm>
            <a:off x="7504184" y="2230618"/>
            <a:ext cx="933874" cy="514414"/>
          </a:xfrm>
          <a:custGeom>
            <a:rect b="b" l="l" r="r" t="t"/>
            <a:pathLst>
              <a:path extrusionOk="0" h="24803" w="51581">
                <a:moveTo>
                  <a:pt x="13812" y="1"/>
                </a:moveTo>
                <a:cubicBezTo>
                  <a:pt x="9054" y="1"/>
                  <a:pt x="4457" y="993"/>
                  <a:pt x="1" y="2569"/>
                </a:cubicBezTo>
                <a:cubicBezTo>
                  <a:pt x="2541" y="2596"/>
                  <a:pt x="5116" y="2927"/>
                  <a:pt x="7779" y="3592"/>
                </a:cubicBezTo>
                <a:cubicBezTo>
                  <a:pt x="14589" y="5293"/>
                  <a:pt x="20805" y="8563"/>
                  <a:pt x="26940" y="11801"/>
                </a:cubicBezTo>
                <a:cubicBezTo>
                  <a:pt x="34206" y="15633"/>
                  <a:pt x="41473" y="19467"/>
                  <a:pt x="48740" y="23300"/>
                </a:cubicBezTo>
                <a:cubicBezTo>
                  <a:pt x="49687" y="23799"/>
                  <a:pt x="50633" y="24300"/>
                  <a:pt x="51580" y="24803"/>
                </a:cubicBezTo>
                <a:cubicBezTo>
                  <a:pt x="51386" y="24146"/>
                  <a:pt x="51187" y="23492"/>
                  <a:pt x="50981" y="22842"/>
                </a:cubicBezTo>
                <a:cubicBezTo>
                  <a:pt x="50907" y="22620"/>
                  <a:pt x="50839" y="22395"/>
                  <a:pt x="50762" y="22172"/>
                </a:cubicBezTo>
                <a:cubicBezTo>
                  <a:pt x="49162" y="17247"/>
                  <a:pt x="47187" y="12451"/>
                  <a:pt x="44854" y="7826"/>
                </a:cubicBezTo>
                <a:cubicBezTo>
                  <a:pt x="39479" y="5909"/>
                  <a:pt x="34043" y="4168"/>
                  <a:pt x="28544" y="2598"/>
                </a:cubicBezTo>
                <a:cubicBezTo>
                  <a:pt x="24234" y="1369"/>
                  <a:pt x="19843" y="241"/>
                  <a:pt x="15342" y="35"/>
                </a:cubicBezTo>
                <a:cubicBezTo>
                  <a:pt x="14830" y="12"/>
                  <a:pt x="14320" y="1"/>
                  <a:pt x="13812"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9"/>
          <p:cNvSpPr/>
          <p:nvPr/>
        </p:nvSpPr>
        <p:spPr>
          <a:xfrm>
            <a:off x="4078201" y="2133723"/>
            <a:ext cx="3378013" cy="1363614"/>
          </a:xfrm>
          <a:custGeom>
            <a:rect b="b" l="l" r="r" t="t"/>
            <a:pathLst>
              <a:path extrusionOk="0" h="65748" w="171647">
                <a:moveTo>
                  <a:pt x="61776" y="0"/>
                </a:moveTo>
                <a:cubicBezTo>
                  <a:pt x="54805" y="0"/>
                  <a:pt x="48212" y="2692"/>
                  <a:pt x="41890" y="6184"/>
                </a:cubicBezTo>
                <a:cubicBezTo>
                  <a:pt x="38183" y="8231"/>
                  <a:pt x="34566" y="10554"/>
                  <a:pt x="31024" y="12771"/>
                </a:cubicBezTo>
                <a:cubicBezTo>
                  <a:pt x="22460" y="18121"/>
                  <a:pt x="13677" y="23028"/>
                  <a:pt x="4671" y="27490"/>
                </a:cubicBezTo>
                <a:cubicBezTo>
                  <a:pt x="2855" y="33213"/>
                  <a:pt x="1559" y="39089"/>
                  <a:pt x="798" y="45045"/>
                </a:cubicBezTo>
                <a:cubicBezTo>
                  <a:pt x="267" y="49253"/>
                  <a:pt x="0" y="53491"/>
                  <a:pt x="0" y="57734"/>
                </a:cubicBezTo>
                <a:cubicBezTo>
                  <a:pt x="0" y="58610"/>
                  <a:pt x="12" y="59483"/>
                  <a:pt x="38" y="60355"/>
                </a:cubicBezTo>
                <a:cubicBezTo>
                  <a:pt x="63" y="61362"/>
                  <a:pt x="103" y="62365"/>
                  <a:pt x="160" y="63365"/>
                </a:cubicBezTo>
                <a:cubicBezTo>
                  <a:pt x="22604" y="65198"/>
                  <a:pt x="45144" y="65747"/>
                  <a:pt x="67677" y="65747"/>
                </a:cubicBezTo>
                <a:cubicBezTo>
                  <a:pt x="73831" y="65747"/>
                  <a:pt x="79985" y="65706"/>
                  <a:pt x="86136" y="65639"/>
                </a:cubicBezTo>
                <a:cubicBezTo>
                  <a:pt x="104898" y="65435"/>
                  <a:pt x="123773" y="64976"/>
                  <a:pt x="142314" y="62257"/>
                </a:cubicBezTo>
                <a:cubicBezTo>
                  <a:pt x="142612" y="62216"/>
                  <a:pt x="142909" y="62170"/>
                  <a:pt x="143207" y="62127"/>
                </a:cubicBezTo>
                <a:cubicBezTo>
                  <a:pt x="148953" y="61266"/>
                  <a:pt x="154668" y="60181"/>
                  <a:pt x="160336" y="58817"/>
                </a:cubicBezTo>
                <a:cubicBezTo>
                  <a:pt x="164406" y="57839"/>
                  <a:pt x="168636" y="56609"/>
                  <a:pt x="171647" y="53601"/>
                </a:cubicBezTo>
                <a:cubicBezTo>
                  <a:pt x="154691" y="50653"/>
                  <a:pt x="139225" y="41949"/>
                  <a:pt x="124652" y="32421"/>
                </a:cubicBezTo>
                <a:cubicBezTo>
                  <a:pt x="124117" y="32072"/>
                  <a:pt x="123584" y="31721"/>
                  <a:pt x="123050" y="31368"/>
                </a:cubicBezTo>
                <a:cubicBezTo>
                  <a:pt x="108006" y="21435"/>
                  <a:pt x="93337" y="10575"/>
                  <a:pt x="76800" y="3664"/>
                </a:cubicBezTo>
                <a:cubicBezTo>
                  <a:pt x="72533" y="1880"/>
                  <a:pt x="68098" y="357"/>
                  <a:pt x="63506" y="56"/>
                </a:cubicBezTo>
                <a:cubicBezTo>
                  <a:pt x="62927" y="19"/>
                  <a:pt x="62350" y="0"/>
                  <a:pt x="6177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9"/>
          <p:cNvSpPr/>
          <p:nvPr/>
        </p:nvSpPr>
        <p:spPr>
          <a:xfrm>
            <a:off x="4883448" y="2133723"/>
            <a:ext cx="2603899" cy="1291210"/>
          </a:xfrm>
          <a:custGeom>
            <a:rect b="b" l="l" r="r" t="t"/>
            <a:pathLst>
              <a:path extrusionOk="0" h="62257" w="129757">
                <a:moveTo>
                  <a:pt x="19886" y="0"/>
                </a:moveTo>
                <a:cubicBezTo>
                  <a:pt x="12915" y="0"/>
                  <a:pt x="6322" y="2692"/>
                  <a:pt x="0" y="6184"/>
                </a:cubicBezTo>
                <a:cubicBezTo>
                  <a:pt x="2567" y="6823"/>
                  <a:pt x="6471" y="6710"/>
                  <a:pt x="8008" y="7013"/>
                </a:cubicBezTo>
                <a:cubicBezTo>
                  <a:pt x="18222" y="9018"/>
                  <a:pt x="27793" y="13392"/>
                  <a:pt x="36431" y="18771"/>
                </a:cubicBezTo>
                <a:cubicBezTo>
                  <a:pt x="49636" y="26986"/>
                  <a:pt x="61000" y="37485"/>
                  <a:pt x="73425" y="46700"/>
                </a:cubicBezTo>
                <a:cubicBezTo>
                  <a:pt x="81709" y="52846"/>
                  <a:pt x="90701" y="58507"/>
                  <a:pt x="100424" y="62257"/>
                </a:cubicBezTo>
                <a:cubicBezTo>
                  <a:pt x="100722" y="62214"/>
                  <a:pt x="101020" y="62170"/>
                  <a:pt x="101317" y="62127"/>
                </a:cubicBezTo>
                <a:cubicBezTo>
                  <a:pt x="107063" y="61266"/>
                  <a:pt x="112778" y="60181"/>
                  <a:pt x="118446" y="58817"/>
                </a:cubicBezTo>
                <a:cubicBezTo>
                  <a:pt x="122516" y="57839"/>
                  <a:pt x="126746" y="56609"/>
                  <a:pt x="129757" y="53601"/>
                </a:cubicBezTo>
                <a:cubicBezTo>
                  <a:pt x="112801" y="50653"/>
                  <a:pt x="97335" y="41949"/>
                  <a:pt x="82760" y="32421"/>
                </a:cubicBezTo>
                <a:cubicBezTo>
                  <a:pt x="82227" y="32072"/>
                  <a:pt x="81694" y="31721"/>
                  <a:pt x="81160" y="31368"/>
                </a:cubicBezTo>
                <a:cubicBezTo>
                  <a:pt x="66115" y="21435"/>
                  <a:pt x="51447" y="10575"/>
                  <a:pt x="34910" y="3664"/>
                </a:cubicBezTo>
                <a:cubicBezTo>
                  <a:pt x="30643" y="1880"/>
                  <a:pt x="26208" y="357"/>
                  <a:pt x="21616" y="56"/>
                </a:cubicBezTo>
                <a:cubicBezTo>
                  <a:pt x="21037" y="19"/>
                  <a:pt x="20460" y="0"/>
                  <a:pt x="1988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9"/>
          <p:cNvSpPr/>
          <p:nvPr/>
        </p:nvSpPr>
        <p:spPr>
          <a:xfrm>
            <a:off x="5583168" y="4444723"/>
            <a:ext cx="349435" cy="298428"/>
          </a:xfrm>
          <a:custGeom>
            <a:rect b="b" l="l" r="r" t="t"/>
            <a:pathLst>
              <a:path extrusionOk="0" h="14389" w="17413">
                <a:moveTo>
                  <a:pt x="6470" y="0"/>
                </a:moveTo>
                <a:cubicBezTo>
                  <a:pt x="5716" y="0"/>
                  <a:pt x="5197" y="932"/>
                  <a:pt x="5030" y="1695"/>
                </a:cubicBezTo>
                <a:cubicBezTo>
                  <a:pt x="4590" y="3698"/>
                  <a:pt x="4472" y="5761"/>
                  <a:pt x="4682" y="7802"/>
                </a:cubicBezTo>
                <a:cubicBezTo>
                  <a:pt x="4257" y="6084"/>
                  <a:pt x="3445" y="4450"/>
                  <a:pt x="2312" y="3039"/>
                </a:cubicBezTo>
                <a:cubicBezTo>
                  <a:pt x="1959" y="2599"/>
                  <a:pt x="1369" y="2164"/>
                  <a:pt x="848" y="2164"/>
                </a:cubicBezTo>
                <a:cubicBezTo>
                  <a:pt x="659" y="2164"/>
                  <a:pt x="479" y="2221"/>
                  <a:pt x="323" y="2357"/>
                </a:cubicBezTo>
                <a:cubicBezTo>
                  <a:pt x="29" y="2614"/>
                  <a:pt x="1" y="3035"/>
                  <a:pt x="12" y="3409"/>
                </a:cubicBezTo>
                <a:cubicBezTo>
                  <a:pt x="97" y="6397"/>
                  <a:pt x="1800" y="10601"/>
                  <a:pt x="3962" y="12885"/>
                </a:cubicBezTo>
                <a:cubicBezTo>
                  <a:pt x="4988" y="13968"/>
                  <a:pt x="6150" y="14388"/>
                  <a:pt x="7342" y="14388"/>
                </a:cubicBezTo>
                <a:cubicBezTo>
                  <a:pt x="9647" y="14388"/>
                  <a:pt x="12062" y="12816"/>
                  <a:pt x="13811" y="11420"/>
                </a:cubicBezTo>
                <a:cubicBezTo>
                  <a:pt x="15526" y="10053"/>
                  <a:pt x="17412" y="8276"/>
                  <a:pt x="17027" y="6202"/>
                </a:cubicBezTo>
                <a:cubicBezTo>
                  <a:pt x="16907" y="6195"/>
                  <a:pt x="16787" y="6191"/>
                  <a:pt x="16667" y="6191"/>
                </a:cubicBezTo>
                <a:cubicBezTo>
                  <a:pt x="14526" y="6191"/>
                  <a:pt x="12413" y="7333"/>
                  <a:pt x="11374" y="9084"/>
                </a:cubicBezTo>
                <a:cubicBezTo>
                  <a:pt x="12184" y="7269"/>
                  <a:pt x="12757" y="5356"/>
                  <a:pt x="13077" y="3394"/>
                </a:cubicBezTo>
                <a:cubicBezTo>
                  <a:pt x="13183" y="2748"/>
                  <a:pt x="13158" y="1917"/>
                  <a:pt x="12518" y="1651"/>
                </a:cubicBezTo>
                <a:cubicBezTo>
                  <a:pt x="12401" y="1603"/>
                  <a:pt x="12283" y="1581"/>
                  <a:pt x="12166" y="1581"/>
                </a:cubicBezTo>
                <a:cubicBezTo>
                  <a:pt x="11622" y="1581"/>
                  <a:pt x="11093" y="2051"/>
                  <a:pt x="10739" y="2496"/>
                </a:cubicBezTo>
                <a:cubicBezTo>
                  <a:pt x="9546" y="3992"/>
                  <a:pt x="8580" y="5656"/>
                  <a:pt x="7874" y="7435"/>
                </a:cubicBezTo>
                <a:cubicBezTo>
                  <a:pt x="7787" y="5538"/>
                  <a:pt x="7702" y="3644"/>
                  <a:pt x="7616" y="1747"/>
                </a:cubicBezTo>
                <a:cubicBezTo>
                  <a:pt x="7586" y="1066"/>
                  <a:pt x="7423" y="220"/>
                  <a:pt x="6719" y="33"/>
                </a:cubicBezTo>
                <a:cubicBezTo>
                  <a:pt x="6633" y="11"/>
                  <a:pt x="6550" y="0"/>
                  <a:pt x="6470" y="0"/>
                </a:cubicBezTo>
                <a:close/>
              </a:path>
            </a:pathLst>
          </a:custGeom>
          <a:solidFill>
            <a:srgbClr val="1A5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9"/>
          <p:cNvSpPr/>
          <p:nvPr/>
        </p:nvSpPr>
        <p:spPr>
          <a:xfrm>
            <a:off x="5508061" y="1499033"/>
            <a:ext cx="554967" cy="233449"/>
          </a:xfrm>
          <a:custGeom>
            <a:rect b="b" l="l" r="r" t="t"/>
            <a:pathLst>
              <a:path extrusionOk="0" h="11256" w="27655">
                <a:moveTo>
                  <a:pt x="12262" y="1"/>
                </a:moveTo>
                <a:cubicBezTo>
                  <a:pt x="11512" y="1"/>
                  <a:pt x="10765" y="207"/>
                  <a:pt x="10162" y="621"/>
                </a:cubicBezTo>
                <a:cubicBezTo>
                  <a:pt x="9822" y="854"/>
                  <a:pt x="9526" y="1145"/>
                  <a:pt x="9286" y="1481"/>
                </a:cubicBezTo>
                <a:cubicBezTo>
                  <a:pt x="8551" y="2492"/>
                  <a:pt x="8301" y="3844"/>
                  <a:pt x="8156" y="5098"/>
                </a:cubicBezTo>
                <a:cubicBezTo>
                  <a:pt x="7706" y="4421"/>
                  <a:pt x="6863" y="4083"/>
                  <a:pt x="6005" y="4083"/>
                </a:cubicBezTo>
                <a:cubicBezTo>
                  <a:pt x="5446" y="4083"/>
                  <a:pt x="4880" y="4227"/>
                  <a:pt x="4416" y="4515"/>
                </a:cubicBezTo>
                <a:cubicBezTo>
                  <a:pt x="3239" y="5242"/>
                  <a:pt x="2693" y="6643"/>
                  <a:pt x="2755" y="7958"/>
                </a:cubicBezTo>
                <a:cubicBezTo>
                  <a:pt x="2561" y="7865"/>
                  <a:pt x="2353" y="7824"/>
                  <a:pt x="2144" y="7824"/>
                </a:cubicBezTo>
                <a:cubicBezTo>
                  <a:pt x="1484" y="7824"/>
                  <a:pt x="806" y="8239"/>
                  <a:pt x="459" y="8793"/>
                </a:cubicBezTo>
                <a:cubicBezTo>
                  <a:pt x="1" y="9521"/>
                  <a:pt x="231" y="10411"/>
                  <a:pt x="209" y="11255"/>
                </a:cubicBezTo>
                <a:lnTo>
                  <a:pt x="27135" y="11255"/>
                </a:lnTo>
                <a:cubicBezTo>
                  <a:pt x="27654" y="10438"/>
                  <a:pt x="27563" y="9147"/>
                  <a:pt x="26932" y="8401"/>
                </a:cubicBezTo>
                <a:cubicBezTo>
                  <a:pt x="26452" y="7832"/>
                  <a:pt x="25675" y="7503"/>
                  <a:pt x="24903" y="7503"/>
                </a:cubicBezTo>
                <a:cubicBezTo>
                  <a:pt x="24662" y="7503"/>
                  <a:pt x="24420" y="7536"/>
                  <a:pt x="24188" y="7603"/>
                </a:cubicBezTo>
                <a:cubicBezTo>
                  <a:pt x="24361" y="5425"/>
                  <a:pt x="24032" y="2934"/>
                  <a:pt x="22163" y="1623"/>
                </a:cubicBezTo>
                <a:cubicBezTo>
                  <a:pt x="21451" y="1123"/>
                  <a:pt x="20561" y="856"/>
                  <a:pt x="19671" y="856"/>
                </a:cubicBezTo>
                <a:cubicBezTo>
                  <a:pt x="19376" y="856"/>
                  <a:pt x="19082" y="885"/>
                  <a:pt x="18794" y="945"/>
                </a:cubicBezTo>
                <a:cubicBezTo>
                  <a:pt x="17639" y="1186"/>
                  <a:pt x="16610" y="1919"/>
                  <a:pt x="16056" y="2896"/>
                </a:cubicBezTo>
                <a:cubicBezTo>
                  <a:pt x="15755" y="1760"/>
                  <a:pt x="14889" y="751"/>
                  <a:pt x="13740" y="284"/>
                </a:cubicBezTo>
                <a:cubicBezTo>
                  <a:pt x="13276" y="95"/>
                  <a:pt x="12769" y="1"/>
                  <a:pt x="12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a:off x="5694354" y="1499012"/>
            <a:ext cx="368660" cy="233470"/>
          </a:xfrm>
          <a:custGeom>
            <a:rect b="b" l="l" r="r" t="t"/>
            <a:pathLst>
              <a:path extrusionOk="0" h="11257" w="18371">
                <a:moveTo>
                  <a:pt x="2976" y="1"/>
                </a:moveTo>
                <a:cubicBezTo>
                  <a:pt x="2227" y="1"/>
                  <a:pt x="1480" y="207"/>
                  <a:pt x="876" y="621"/>
                </a:cubicBezTo>
                <a:cubicBezTo>
                  <a:pt x="538" y="855"/>
                  <a:pt x="242" y="1146"/>
                  <a:pt x="0" y="1480"/>
                </a:cubicBezTo>
                <a:cubicBezTo>
                  <a:pt x="457" y="1298"/>
                  <a:pt x="959" y="1204"/>
                  <a:pt x="1460" y="1204"/>
                </a:cubicBezTo>
                <a:cubicBezTo>
                  <a:pt x="1893" y="1204"/>
                  <a:pt x="2325" y="1274"/>
                  <a:pt x="2727" y="1420"/>
                </a:cubicBezTo>
                <a:cubicBezTo>
                  <a:pt x="4226" y="1962"/>
                  <a:pt x="5250" y="3372"/>
                  <a:pt x="5483" y="4856"/>
                </a:cubicBezTo>
                <a:cubicBezTo>
                  <a:pt x="6220" y="4542"/>
                  <a:pt x="7040" y="4360"/>
                  <a:pt x="7849" y="4360"/>
                </a:cubicBezTo>
                <a:cubicBezTo>
                  <a:pt x="8556" y="4360"/>
                  <a:pt x="9255" y="4499"/>
                  <a:pt x="9881" y="4811"/>
                </a:cubicBezTo>
                <a:cubicBezTo>
                  <a:pt x="11222" y="5478"/>
                  <a:pt x="12072" y="7041"/>
                  <a:pt x="11581" y="8382"/>
                </a:cubicBezTo>
                <a:cubicBezTo>
                  <a:pt x="11710" y="8338"/>
                  <a:pt x="11840" y="8318"/>
                  <a:pt x="11971" y="8318"/>
                </a:cubicBezTo>
                <a:cubicBezTo>
                  <a:pt x="12663" y="8318"/>
                  <a:pt x="13331" y="8895"/>
                  <a:pt x="13525" y="9551"/>
                </a:cubicBezTo>
                <a:cubicBezTo>
                  <a:pt x="13688" y="10107"/>
                  <a:pt x="13611" y="10687"/>
                  <a:pt x="13465" y="11256"/>
                </a:cubicBezTo>
                <a:lnTo>
                  <a:pt x="17851" y="11256"/>
                </a:lnTo>
                <a:cubicBezTo>
                  <a:pt x="18370" y="10439"/>
                  <a:pt x="18277" y="9148"/>
                  <a:pt x="17648" y="8400"/>
                </a:cubicBezTo>
                <a:cubicBezTo>
                  <a:pt x="17167" y="7832"/>
                  <a:pt x="16391" y="7503"/>
                  <a:pt x="15618" y="7503"/>
                </a:cubicBezTo>
                <a:cubicBezTo>
                  <a:pt x="15376" y="7503"/>
                  <a:pt x="15135" y="7535"/>
                  <a:pt x="14903" y="7602"/>
                </a:cubicBezTo>
                <a:cubicBezTo>
                  <a:pt x="15076" y="5426"/>
                  <a:pt x="14748" y="2935"/>
                  <a:pt x="12878" y="1623"/>
                </a:cubicBezTo>
                <a:cubicBezTo>
                  <a:pt x="12167" y="1123"/>
                  <a:pt x="11276" y="857"/>
                  <a:pt x="10387" y="857"/>
                </a:cubicBezTo>
                <a:cubicBezTo>
                  <a:pt x="10092" y="857"/>
                  <a:pt x="9798" y="886"/>
                  <a:pt x="9510" y="946"/>
                </a:cubicBezTo>
                <a:cubicBezTo>
                  <a:pt x="8353" y="1185"/>
                  <a:pt x="7326" y="1919"/>
                  <a:pt x="6772" y="2897"/>
                </a:cubicBezTo>
                <a:cubicBezTo>
                  <a:pt x="6469" y="1760"/>
                  <a:pt x="5605" y="751"/>
                  <a:pt x="4455" y="283"/>
                </a:cubicBezTo>
                <a:cubicBezTo>
                  <a:pt x="3991" y="95"/>
                  <a:pt x="3483" y="1"/>
                  <a:pt x="29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9"/>
          <p:cNvSpPr/>
          <p:nvPr/>
        </p:nvSpPr>
        <p:spPr>
          <a:xfrm>
            <a:off x="6309456" y="1756057"/>
            <a:ext cx="600379" cy="234715"/>
          </a:xfrm>
          <a:custGeom>
            <a:rect b="b" l="l" r="r" t="t"/>
            <a:pathLst>
              <a:path extrusionOk="0" h="11317" w="29918">
                <a:moveTo>
                  <a:pt x="11061" y="1"/>
                </a:moveTo>
                <a:cubicBezTo>
                  <a:pt x="10885" y="1"/>
                  <a:pt x="10709" y="13"/>
                  <a:pt x="10533" y="39"/>
                </a:cubicBezTo>
                <a:cubicBezTo>
                  <a:pt x="9874" y="133"/>
                  <a:pt x="9270" y="410"/>
                  <a:pt x="8753" y="801"/>
                </a:cubicBezTo>
                <a:cubicBezTo>
                  <a:pt x="8095" y="1304"/>
                  <a:pt x="7577" y="1993"/>
                  <a:pt x="7260" y="2732"/>
                </a:cubicBezTo>
                <a:cubicBezTo>
                  <a:pt x="6693" y="4051"/>
                  <a:pt x="6665" y="5512"/>
                  <a:pt x="6750" y="6930"/>
                </a:cubicBezTo>
                <a:cubicBezTo>
                  <a:pt x="6389" y="5836"/>
                  <a:pt x="5150" y="5125"/>
                  <a:pt x="3921" y="5125"/>
                </a:cubicBezTo>
                <a:cubicBezTo>
                  <a:pt x="3778" y="5125"/>
                  <a:pt x="3634" y="5134"/>
                  <a:pt x="3492" y="5154"/>
                </a:cubicBezTo>
                <a:cubicBezTo>
                  <a:pt x="2136" y="5345"/>
                  <a:pt x="1001" y="6338"/>
                  <a:pt x="501" y="7528"/>
                </a:cubicBezTo>
                <a:cubicBezTo>
                  <a:pt x="0" y="8716"/>
                  <a:pt x="41" y="10094"/>
                  <a:pt x="444" y="11316"/>
                </a:cubicBezTo>
                <a:lnTo>
                  <a:pt x="29382" y="11316"/>
                </a:lnTo>
                <a:cubicBezTo>
                  <a:pt x="29460" y="10554"/>
                  <a:pt x="29918" y="9646"/>
                  <a:pt x="29485" y="8995"/>
                </a:cubicBezTo>
                <a:cubicBezTo>
                  <a:pt x="29197" y="8561"/>
                  <a:pt x="28634" y="8266"/>
                  <a:pt x="28108" y="8266"/>
                </a:cubicBezTo>
                <a:cubicBezTo>
                  <a:pt x="27843" y="8266"/>
                  <a:pt x="27588" y="8341"/>
                  <a:pt x="27381" y="8511"/>
                </a:cubicBezTo>
                <a:cubicBezTo>
                  <a:pt x="27278" y="7127"/>
                  <a:pt x="26571" y="5504"/>
                  <a:pt x="25097" y="5319"/>
                </a:cubicBezTo>
                <a:cubicBezTo>
                  <a:pt x="25010" y="5308"/>
                  <a:pt x="24925" y="5303"/>
                  <a:pt x="24840" y="5303"/>
                </a:cubicBezTo>
                <a:cubicBezTo>
                  <a:pt x="23720" y="5303"/>
                  <a:pt x="22752" y="6202"/>
                  <a:pt x="22245" y="7164"/>
                </a:cubicBezTo>
                <a:cubicBezTo>
                  <a:pt x="22422" y="5529"/>
                  <a:pt x="21808" y="3732"/>
                  <a:pt x="20342" y="2817"/>
                </a:cubicBezTo>
                <a:cubicBezTo>
                  <a:pt x="19798" y="2477"/>
                  <a:pt x="19135" y="2310"/>
                  <a:pt x="18477" y="2310"/>
                </a:cubicBezTo>
                <a:cubicBezTo>
                  <a:pt x="17363" y="2310"/>
                  <a:pt x="16261" y="2789"/>
                  <a:pt x="15774" y="3719"/>
                </a:cubicBezTo>
                <a:cubicBezTo>
                  <a:pt x="15340" y="2692"/>
                  <a:pt x="14716" y="1710"/>
                  <a:pt x="13814" y="998"/>
                </a:cubicBezTo>
                <a:cubicBezTo>
                  <a:pt x="13047" y="394"/>
                  <a:pt x="12058" y="1"/>
                  <a:pt x="110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9"/>
          <p:cNvSpPr/>
          <p:nvPr/>
        </p:nvSpPr>
        <p:spPr>
          <a:xfrm>
            <a:off x="6485113" y="1756099"/>
            <a:ext cx="424709" cy="234673"/>
          </a:xfrm>
          <a:custGeom>
            <a:rect b="b" l="l" r="r" t="t"/>
            <a:pathLst>
              <a:path extrusionOk="0" h="11315" w="21164">
                <a:moveTo>
                  <a:pt x="2307" y="0"/>
                </a:moveTo>
                <a:cubicBezTo>
                  <a:pt x="2131" y="0"/>
                  <a:pt x="1955" y="13"/>
                  <a:pt x="1779" y="38"/>
                </a:cubicBezTo>
                <a:cubicBezTo>
                  <a:pt x="1120" y="133"/>
                  <a:pt x="518" y="410"/>
                  <a:pt x="1" y="800"/>
                </a:cubicBezTo>
                <a:cubicBezTo>
                  <a:pt x="815" y="805"/>
                  <a:pt x="1609" y="1017"/>
                  <a:pt x="2289" y="1486"/>
                </a:cubicBezTo>
                <a:cubicBezTo>
                  <a:pt x="3701" y="2459"/>
                  <a:pt x="4387" y="4123"/>
                  <a:pt x="4631" y="5745"/>
                </a:cubicBezTo>
                <a:cubicBezTo>
                  <a:pt x="5548" y="5344"/>
                  <a:pt x="6571" y="5071"/>
                  <a:pt x="7574" y="5071"/>
                </a:cubicBezTo>
                <a:cubicBezTo>
                  <a:pt x="8128" y="5071"/>
                  <a:pt x="8675" y="5154"/>
                  <a:pt x="9194" y="5346"/>
                </a:cubicBezTo>
                <a:cubicBezTo>
                  <a:pt x="10656" y="5883"/>
                  <a:pt x="11720" y="7486"/>
                  <a:pt x="11168" y="8860"/>
                </a:cubicBezTo>
                <a:cubicBezTo>
                  <a:pt x="11559" y="8632"/>
                  <a:pt x="12008" y="8527"/>
                  <a:pt x="12462" y="8527"/>
                </a:cubicBezTo>
                <a:cubicBezTo>
                  <a:pt x="13355" y="8527"/>
                  <a:pt x="14271" y="8932"/>
                  <a:pt x="14814" y="9608"/>
                </a:cubicBezTo>
                <a:cubicBezTo>
                  <a:pt x="15212" y="10101"/>
                  <a:pt x="15420" y="10700"/>
                  <a:pt x="15459" y="11314"/>
                </a:cubicBezTo>
                <a:lnTo>
                  <a:pt x="20628" y="11314"/>
                </a:lnTo>
                <a:cubicBezTo>
                  <a:pt x="20706" y="10552"/>
                  <a:pt x="21164" y="9645"/>
                  <a:pt x="20731" y="8994"/>
                </a:cubicBezTo>
                <a:cubicBezTo>
                  <a:pt x="20443" y="8560"/>
                  <a:pt x="19881" y="8265"/>
                  <a:pt x="19355" y="8265"/>
                </a:cubicBezTo>
                <a:cubicBezTo>
                  <a:pt x="19089" y="8265"/>
                  <a:pt x="18834" y="8340"/>
                  <a:pt x="18627" y="8510"/>
                </a:cubicBezTo>
                <a:cubicBezTo>
                  <a:pt x="18524" y="7127"/>
                  <a:pt x="17817" y="5503"/>
                  <a:pt x="16343" y="5318"/>
                </a:cubicBezTo>
                <a:cubicBezTo>
                  <a:pt x="16256" y="5307"/>
                  <a:pt x="16171" y="5302"/>
                  <a:pt x="16086" y="5302"/>
                </a:cubicBezTo>
                <a:cubicBezTo>
                  <a:pt x="14966" y="5302"/>
                  <a:pt x="13998" y="6202"/>
                  <a:pt x="13491" y="7164"/>
                </a:cubicBezTo>
                <a:cubicBezTo>
                  <a:pt x="13668" y="5527"/>
                  <a:pt x="13054" y="3732"/>
                  <a:pt x="11589" y="2816"/>
                </a:cubicBezTo>
                <a:cubicBezTo>
                  <a:pt x="11045" y="2476"/>
                  <a:pt x="10382" y="2309"/>
                  <a:pt x="9723" y="2309"/>
                </a:cubicBezTo>
                <a:cubicBezTo>
                  <a:pt x="8609" y="2309"/>
                  <a:pt x="7507" y="2788"/>
                  <a:pt x="7020" y="3717"/>
                </a:cubicBezTo>
                <a:cubicBezTo>
                  <a:pt x="6588" y="2690"/>
                  <a:pt x="5962" y="1709"/>
                  <a:pt x="5060" y="998"/>
                </a:cubicBezTo>
                <a:cubicBezTo>
                  <a:pt x="4293" y="393"/>
                  <a:pt x="3304" y="0"/>
                  <a:pt x="23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9"/>
          <p:cNvSpPr/>
          <p:nvPr/>
        </p:nvSpPr>
        <p:spPr>
          <a:xfrm>
            <a:off x="6439142" y="2212201"/>
            <a:ext cx="515835" cy="201655"/>
          </a:xfrm>
          <a:custGeom>
            <a:rect b="b" l="l" r="r" t="t"/>
            <a:pathLst>
              <a:path extrusionOk="0" h="9723" w="25705">
                <a:moveTo>
                  <a:pt x="9506" y="1"/>
                </a:moveTo>
                <a:cubicBezTo>
                  <a:pt x="9355" y="1"/>
                  <a:pt x="9203" y="11"/>
                  <a:pt x="9051" y="33"/>
                </a:cubicBezTo>
                <a:cubicBezTo>
                  <a:pt x="8484" y="114"/>
                  <a:pt x="7965" y="353"/>
                  <a:pt x="7523" y="687"/>
                </a:cubicBezTo>
                <a:cubicBezTo>
                  <a:pt x="6956" y="1119"/>
                  <a:pt x="6511" y="1711"/>
                  <a:pt x="6239" y="2346"/>
                </a:cubicBezTo>
                <a:cubicBezTo>
                  <a:pt x="5751" y="3479"/>
                  <a:pt x="5728" y="4735"/>
                  <a:pt x="5800" y="5952"/>
                </a:cubicBezTo>
                <a:cubicBezTo>
                  <a:pt x="5490" y="5013"/>
                  <a:pt x="4426" y="4402"/>
                  <a:pt x="3370" y="4402"/>
                </a:cubicBezTo>
                <a:cubicBezTo>
                  <a:pt x="3247" y="4402"/>
                  <a:pt x="3123" y="4410"/>
                  <a:pt x="3001" y="4428"/>
                </a:cubicBezTo>
                <a:cubicBezTo>
                  <a:pt x="1835" y="4591"/>
                  <a:pt x="860" y="5444"/>
                  <a:pt x="430" y="6467"/>
                </a:cubicBezTo>
                <a:cubicBezTo>
                  <a:pt x="1" y="7491"/>
                  <a:pt x="36" y="8674"/>
                  <a:pt x="382" y="9723"/>
                </a:cubicBezTo>
                <a:lnTo>
                  <a:pt x="25244" y="9723"/>
                </a:lnTo>
                <a:cubicBezTo>
                  <a:pt x="25311" y="9068"/>
                  <a:pt x="25705" y="8287"/>
                  <a:pt x="25333" y="7728"/>
                </a:cubicBezTo>
                <a:cubicBezTo>
                  <a:pt x="25086" y="7355"/>
                  <a:pt x="24602" y="7101"/>
                  <a:pt x="24151" y="7101"/>
                </a:cubicBezTo>
                <a:cubicBezTo>
                  <a:pt x="23923" y="7101"/>
                  <a:pt x="23703" y="7166"/>
                  <a:pt x="23526" y="7312"/>
                </a:cubicBezTo>
                <a:cubicBezTo>
                  <a:pt x="23437" y="6122"/>
                  <a:pt x="22828" y="4728"/>
                  <a:pt x="21563" y="4570"/>
                </a:cubicBezTo>
                <a:cubicBezTo>
                  <a:pt x="21488" y="4561"/>
                  <a:pt x="21414" y="4556"/>
                  <a:pt x="21340" y="4556"/>
                </a:cubicBezTo>
                <a:cubicBezTo>
                  <a:pt x="20380" y="4556"/>
                  <a:pt x="19548" y="5329"/>
                  <a:pt x="19113" y="6155"/>
                </a:cubicBezTo>
                <a:cubicBezTo>
                  <a:pt x="19265" y="4749"/>
                  <a:pt x="18736" y="3205"/>
                  <a:pt x="17478" y="2419"/>
                </a:cubicBezTo>
                <a:cubicBezTo>
                  <a:pt x="17011" y="2127"/>
                  <a:pt x="16441" y="1983"/>
                  <a:pt x="15875" y="1983"/>
                </a:cubicBezTo>
                <a:cubicBezTo>
                  <a:pt x="14918" y="1983"/>
                  <a:pt x="13972" y="2395"/>
                  <a:pt x="13553" y="3194"/>
                </a:cubicBezTo>
                <a:cubicBezTo>
                  <a:pt x="13181" y="2311"/>
                  <a:pt x="12645" y="1467"/>
                  <a:pt x="11869" y="857"/>
                </a:cubicBezTo>
                <a:cubicBezTo>
                  <a:pt x="11211" y="338"/>
                  <a:pt x="10362" y="1"/>
                  <a:pt x="9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9"/>
          <p:cNvSpPr/>
          <p:nvPr/>
        </p:nvSpPr>
        <p:spPr>
          <a:xfrm>
            <a:off x="6590058" y="2212222"/>
            <a:ext cx="364887" cy="201634"/>
          </a:xfrm>
          <a:custGeom>
            <a:rect b="b" l="l" r="r" t="t"/>
            <a:pathLst>
              <a:path extrusionOk="0" h="9722" w="18183">
                <a:moveTo>
                  <a:pt x="1984" y="1"/>
                </a:moveTo>
                <a:cubicBezTo>
                  <a:pt x="1832" y="1"/>
                  <a:pt x="1680" y="12"/>
                  <a:pt x="1529" y="34"/>
                </a:cubicBezTo>
                <a:cubicBezTo>
                  <a:pt x="961" y="115"/>
                  <a:pt x="443" y="353"/>
                  <a:pt x="0" y="688"/>
                </a:cubicBezTo>
                <a:cubicBezTo>
                  <a:pt x="699" y="693"/>
                  <a:pt x="1382" y="875"/>
                  <a:pt x="1966" y="1277"/>
                </a:cubicBezTo>
                <a:cubicBezTo>
                  <a:pt x="3180" y="2115"/>
                  <a:pt x="3769" y="3542"/>
                  <a:pt x="3978" y="4937"/>
                </a:cubicBezTo>
                <a:cubicBezTo>
                  <a:pt x="4766" y="4593"/>
                  <a:pt x="5645" y="4358"/>
                  <a:pt x="6507" y="4358"/>
                </a:cubicBezTo>
                <a:cubicBezTo>
                  <a:pt x="6982" y="4358"/>
                  <a:pt x="7453" y="4430"/>
                  <a:pt x="7899" y="4594"/>
                </a:cubicBezTo>
                <a:cubicBezTo>
                  <a:pt x="9155" y="5056"/>
                  <a:pt x="10070" y="6434"/>
                  <a:pt x="9595" y="7613"/>
                </a:cubicBezTo>
                <a:cubicBezTo>
                  <a:pt x="9931" y="7418"/>
                  <a:pt x="10317" y="7327"/>
                  <a:pt x="10708" y="7327"/>
                </a:cubicBezTo>
                <a:cubicBezTo>
                  <a:pt x="11475" y="7327"/>
                  <a:pt x="12261" y="7676"/>
                  <a:pt x="12728" y="8256"/>
                </a:cubicBezTo>
                <a:cubicBezTo>
                  <a:pt x="13070" y="8680"/>
                  <a:pt x="13249" y="9194"/>
                  <a:pt x="13282" y="9722"/>
                </a:cubicBezTo>
                <a:lnTo>
                  <a:pt x="17723" y="9722"/>
                </a:lnTo>
                <a:cubicBezTo>
                  <a:pt x="17790" y="9067"/>
                  <a:pt x="18182" y="8288"/>
                  <a:pt x="17811" y="7728"/>
                </a:cubicBezTo>
                <a:cubicBezTo>
                  <a:pt x="17564" y="7356"/>
                  <a:pt x="17080" y="7102"/>
                  <a:pt x="16628" y="7102"/>
                </a:cubicBezTo>
                <a:cubicBezTo>
                  <a:pt x="16401" y="7102"/>
                  <a:pt x="16181" y="7167"/>
                  <a:pt x="16004" y="7313"/>
                </a:cubicBezTo>
                <a:cubicBezTo>
                  <a:pt x="15915" y="6124"/>
                  <a:pt x="15306" y="4730"/>
                  <a:pt x="14040" y="4571"/>
                </a:cubicBezTo>
                <a:cubicBezTo>
                  <a:pt x="13966" y="4561"/>
                  <a:pt x="13891" y="4557"/>
                  <a:pt x="13818" y="4557"/>
                </a:cubicBezTo>
                <a:cubicBezTo>
                  <a:pt x="12858" y="4557"/>
                  <a:pt x="12026" y="5329"/>
                  <a:pt x="11590" y="6156"/>
                </a:cubicBezTo>
                <a:cubicBezTo>
                  <a:pt x="11742" y="4749"/>
                  <a:pt x="11213" y="3205"/>
                  <a:pt x="9956" y="2419"/>
                </a:cubicBezTo>
                <a:cubicBezTo>
                  <a:pt x="9488" y="2128"/>
                  <a:pt x="8919" y="1984"/>
                  <a:pt x="8353" y="1984"/>
                </a:cubicBezTo>
                <a:cubicBezTo>
                  <a:pt x="7395" y="1984"/>
                  <a:pt x="6449" y="2395"/>
                  <a:pt x="6030" y="3194"/>
                </a:cubicBezTo>
                <a:cubicBezTo>
                  <a:pt x="5659" y="2311"/>
                  <a:pt x="5123" y="1469"/>
                  <a:pt x="4347" y="858"/>
                </a:cubicBezTo>
                <a:cubicBezTo>
                  <a:pt x="3689" y="338"/>
                  <a:pt x="2840" y="1"/>
                  <a:pt x="19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9"/>
          <p:cNvSpPr/>
          <p:nvPr/>
        </p:nvSpPr>
        <p:spPr>
          <a:xfrm>
            <a:off x="4070966" y="2757753"/>
            <a:ext cx="4491074" cy="2758524"/>
          </a:xfrm>
          <a:custGeom>
            <a:rect b="b" l="l" r="r" t="t"/>
            <a:pathLst>
              <a:path extrusionOk="0" h="137428" w="228321">
                <a:moveTo>
                  <a:pt x="223430" y="1"/>
                </a:moveTo>
                <a:cubicBezTo>
                  <a:pt x="220769" y="785"/>
                  <a:pt x="218129" y="1604"/>
                  <a:pt x="215512" y="2456"/>
                </a:cubicBezTo>
                <a:cubicBezTo>
                  <a:pt x="194568" y="9297"/>
                  <a:pt x="174416" y="18312"/>
                  <a:pt x="152636" y="22695"/>
                </a:cubicBezTo>
                <a:cubicBezTo>
                  <a:pt x="140196" y="25200"/>
                  <a:pt x="127611" y="26132"/>
                  <a:pt x="114936" y="26132"/>
                </a:cubicBezTo>
                <a:cubicBezTo>
                  <a:pt x="77980" y="26132"/>
                  <a:pt x="40270" y="18206"/>
                  <a:pt x="3244" y="18206"/>
                </a:cubicBezTo>
                <a:cubicBezTo>
                  <a:pt x="2429" y="18206"/>
                  <a:pt x="1615" y="18210"/>
                  <a:pt x="800" y="18217"/>
                </a:cubicBezTo>
                <a:cubicBezTo>
                  <a:pt x="518" y="20448"/>
                  <a:pt x="311" y="22698"/>
                  <a:pt x="179" y="24965"/>
                </a:cubicBezTo>
                <a:cubicBezTo>
                  <a:pt x="152" y="25435"/>
                  <a:pt x="126" y="25905"/>
                  <a:pt x="105" y="26378"/>
                </a:cubicBezTo>
                <a:cubicBezTo>
                  <a:pt x="37" y="27882"/>
                  <a:pt x="2" y="29395"/>
                  <a:pt x="2" y="30915"/>
                </a:cubicBezTo>
                <a:cubicBezTo>
                  <a:pt x="1" y="31791"/>
                  <a:pt x="13" y="32666"/>
                  <a:pt x="39" y="33540"/>
                </a:cubicBezTo>
                <a:cubicBezTo>
                  <a:pt x="167" y="38567"/>
                  <a:pt x="674" y="43578"/>
                  <a:pt x="1557" y="48529"/>
                </a:cubicBezTo>
                <a:cubicBezTo>
                  <a:pt x="1989" y="50949"/>
                  <a:pt x="2507" y="53341"/>
                  <a:pt x="3113" y="55708"/>
                </a:cubicBezTo>
                <a:cubicBezTo>
                  <a:pt x="7309" y="72130"/>
                  <a:pt x="15575" y="87071"/>
                  <a:pt x="26871" y="99556"/>
                </a:cubicBezTo>
                <a:cubicBezTo>
                  <a:pt x="47805" y="122714"/>
                  <a:pt x="79141" y="137428"/>
                  <a:pt x="114160" y="137428"/>
                </a:cubicBezTo>
                <a:cubicBezTo>
                  <a:pt x="158497" y="137428"/>
                  <a:pt x="196932" y="113843"/>
                  <a:pt x="215834" y="79387"/>
                </a:cubicBezTo>
                <a:cubicBezTo>
                  <a:pt x="221319" y="69393"/>
                  <a:pt x="225158" y="58484"/>
                  <a:pt x="227027" y="46972"/>
                </a:cubicBezTo>
                <a:cubicBezTo>
                  <a:pt x="227319" y="45175"/>
                  <a:pt x="227561" y="43362"/>
                  <a:pt x="227755" y="41535"/>
                </a:cubicBezTo>
                <a:cubicBezTo>
                  <a:pt x="228132" y="38008"/>
                  <a:pt x="228320" y="34462"/>
                  <a:pt x="228318" y="30915"/>
                </a:cubicBezTo>
                <a:cubicBezTo>
                  <a:pt x="228321" y="24397"/>
                  <a:pt x="227687" y="17892"/>
                  <a:pt x="226426" y="11496"/>
                </a:cubicBezTo>
                <a:cubicBezTo>
                  <a:pt x="225930" y="8982"/>
                  <a:pt x="225340" y="6501"/>
                  <a:pt x="224657" y="4055"/>
                </a:cubicBezTo>
                <a:cubicBezTo>
                  <a:pt x="224341" y="2920"/>
                  <a:pt x="224006" y="1793"/>
                  <a:pt x="223651" y="674"/>
                </a:cubicBezTo>
                <a:cubicBezTo>
                  <a:pt x="223578" y="451"/>
                  <a:pt x="223508" y="224"/>
                  <a:pt x="223430"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9"/>
          <p:cNvSpPr/>
          <p:nvPr/>
        </p:nvSpPr>
        <p:spPr>
          <a:xfrm>
            <a:off x="4078201" y="2632176"/>
            <a:ext cx="4398866" cy="882549"/>
          </a:xfrm>
          <a:custGeom>
            <a:rect b="b" l="l" r="r" t="t"/>
            <a:pathLst>
              <a:path extrusionOk="0" h="42553" w="226250">
                <a:moveTo>
                  <a:pt x="223253" y="0"/>
                </a:moveTo>
                <a:cubicBezTo>
                  <a:pt x="220592" y="815"/>
                  <a:pt x="217952" y="1665"/>
                  <a:pt x="215335" y="2551"/>
                </a:cubicBezTo>
                <a:cubicBezTo>
                  <a:pt x="194391" y="9657"/>
                  <a:pt x="174239" y="19023"/>
                  <a:pt x="152459" y="23575"/>
                </a:cubicBezTo>
                <a:cubicBezTo>
                  <a:pt x="140019" y="26177"/>
                  <a:pt x="127433" y="27145"/>
                  <a:pt x="114758" y="27145"/>
                </a:cubicBezTo>
                <a:cubicBezTo>
                  <a:pt x="77803" y="27145"/>
                  <a:pt x="40094" y="18912"/>
                  <a:pt x="3069" y="18912"/>
                </a:cubicBezTo>
                <a:cubicBezTo>
                  <a:pt x="2253" y="18912"/>
                  <a:pt x="1438" y="18916"/>
                  <a:pt x="623" y="18924"/>
                </a:cubicBezTo>
                <a:cubicBezTo>
                  <a:pt x="339" y="21242"/>
                  <a:pt x="132" y="23578"/>
                  <a:pt x="1" y="25934"/>
                </a:cubicBezTo>
                <a:cubicBezTo>
                  <a:pt x="3281" y="25499"/>
                  <a:pt x="6667" y="24831"/>
                  <a:pt x="9618" y="24827"/>
                </a:cubicBezTo>
                <a:cubicBezTo>
                  <a:pt x="9685" y="24827"/>
                  <a:pt x="9753" y="24827"/>
                  <a:pt x="9821" y="24827"/>
                </a:cubicBezTo>
                <a:cubicBezTo>
                  <a:pt x="20739" y="24827"/>
                  <a:pt x="31367" y="26582"/>
                  <a:pt x="42061" y="28526"/>
                </a:cubicBezTo>
                <a:cubicBezTo>
                  <a:pt x="60131" y="32216"/>
                  <a:pt x="77811" y="37698"/>
                  <a:pt x="96054" y="40485"/>
                </a:cubicBezTo>
                <a:cubicBezTo>
                  <a:pt x="105120" y="41871"/>
                  <a:pt x="114289" y="42552"/>
                  <a:pt x="123460" y="42552"/>
                </a:cubicBezTo>
                <a:cubicBezTo>
                  <a:pt x="159827" y="42552"/>
                  <a:pt x="196215" y="31844"/>
                  <a:pt x="226249" y="11941"/>
                </a:cubicBezTo>
                <a:cubicBezTo>
                  <a:pt x="225753" y="9329"/>
                  <a:pt x="225163" y="6753"/>
                  <a:pt x="224480" y="4212"/>
                </a:cubicBezTo>
                <a:cubicBezTo>
                  <a:pt x="224164" y="3032"/>
                  <a:pt x="223829" y="1861"/>
                  <a:pt x="223474" y="698"/>
                </a:cubicBezTo>
                <a:cubicBezTo>
                  <a:pt x="223401" y="466"/>
                  <a:pt x="223331" y="232"/>
                  <a:pt x="223253"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9"/>
          <p:cNvSpPr/>
          <p:nvPr/>
        </p:nvSpPr>
        <p:spPr>
          <a:xfrm>
            <a:off x="7283819" y="2119911"/>
            <a:ext cx="166400" cy="276215"/>
          </a:xfrm>
          <a:custGeom>
            <a:rect b="b" l="l" r="r" t="t"/>
            <a:pathLst>
              <a:path extrusionOk="0" h="13318" w="8292">
                <a:moveTo>
                  <a:pt x="3991" y="0"/>
                </a:moveTo>
                <a:cubicBezTo>
                  <a:pt x="3917" y="0"/>
                  <a:pt x="3842" y="4"/>
                  <a:pt x="3768" y="11"/>
                </a:cubicBezTo>
                <a:cubicBezTo>
                  <a:pt x="3339" y="50"/>
                  <a:pt x="2948" y="199"/>
                  <a:pt x="2598" y="418"/>
                </a:cubicBezTo>
                <a:cubicBezTo>
                  <a:pt x="1928" y="840"/>
                  <a:pt x="1407" y="1530"/>
                  <a:pt x="1060" y="2232"/>
                </a:cubicBezTo>
                <a:cubicBezTo>
                  <a:pt x="150" y="4062"/>
                  <a:pt x="0" y="6146"/>
                  <a:pt x="121" y="8162"/>
                </a:cubicBezTo>
                <a:cubicBezTo>
                  <a:pt x="192" y="9371"/>
                  <a:pt x="372" y="10623"/>
                  <a:pt x="1068" y="11647"/>
                </a:cubicBezTo>
                <a:cubicBezTo>
                  <a:pt x="1767" y="12674"/>
                  <a:pt x="3205" y="13318"/>
                  <a:pt x="4571" y="13318"/>
                </a:cubicBezTo>
                <a:cubicBezTo>
                  <a:pt x="4636" y="13318"/>
                  <a:pt x="4700" y="13316"/>
                  <a:pt x="4765" y="13313"/>
                </a:cubicBezTo>
                <a:cubicBezTo>
                  <a:pt x="5692" y="13272"/>
                  <a:pt x="6568" y="12924"/>
                  <a:pt x="7135" y="12189"/>
                </a:cubicBezTo>
                <a:cubicBezTo>
                  <a:pt x="7707" y="11449"/>
                  <a:pt x="7918" y="10520"/>
                  <a:pt x="8031" y="9614"/>
                </a:cubicBezTo>
                <a:cubicBezTo>
                  <a:pt x="8291" y="7507"/>
                  <a:pt x="8090" y="5366"/>
                  <a:pt x="7441" y="3344"/>
                </a:cubicBezTo>
                <a:cubicBezTo>
                  <a:pt x="7177" y="2513"/>
                  <a:pt x="6824" y="1685"/>
                  <a:pt x="6214" y="1034"/>
                </a:cubicBezTo>
                <a:cubicBezTo>
                  <a:pt x="5654" y="435"/>
                  <a:pt x="4837" y="0"/>
                  <a:pt x="3991"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9"/>
          <p:cNvSpPr/>
          <p:nvPr/>
        </p:nvSpPr>
        <p:spPr>
          <a:xfrm>
            <a:off x="7335971" y="2119911"/>
            <a:ext cx="114244" cy="276132"/>
          </a:xfrm>
          <a:custGeom>
            <a:rect b="b" l="l" r="r" t="t"/>
            <a:pathLst>
              <a:path extrusionOk="0" h="13314" w="5693">
                <a:moveTo>
                  <a:pt x="1396" y="0"/>
                </a:moveTo>
                <a:cubicBezTo>
                  <a:pt x="1321" y="0"/>
                  <a:pt x="1246" y="4"/>
                  <a:pt x="1170" y="11"/>
                </a:cubicBezTo>
                <a:cubicBezTo>
                  <a:pt x="740" y="49"/>
                  <a:pt x="350" y="197"/>
                  <a:pt x="1" y="418"/>
                </a:cubicBezTo>
                <a:cubicBezTo>
                  <a:pt x="463" y="534"/>
                  <a:pt x="870" y="703"/>
                  <a:pt x="1250" y="983"/>
                </a:cubicBezTo>
                <a:cubicBezTo>
                  <a:pt x="2727" y="2071"/>
                  <a:pt x="3389" y="3877"/>
                  <a:pt x="3581" y="5624"/>
                </a:cubicBezTo>
                <a:cubicBezTo>
                  <a:pt x="3747" y="7138"/>
                  <a:pt x="3615" y="8669"/>
                  <a:pt x="3194" y="10134"/>
                </a:cubicBezTo>
                <a:cubicBezTo>
                  <a:pt x="2955" y="10967"/>
                  <a:pt x="2625" y="11772"/>
                  <a:pt x="2343" y="12595"/>
                </a:cubicBezTo>
                <a:cubicBezTo>
                  <a:pt x="2263" y="12826"/>
                  <a:pt x="2186" y="13071"/>
                  <a:pt x="2166" y="13313"/>
                </a:cubicBezTo>
                <a:cubicBezTo>
                  <a:pt x="3093" y="13272"/>
                  <a:pt x="3969" y="12924"/>
                  <a:pt x="4536" y="12189"/>
                </a:cubicBezTo>
                <a:cubicBezTo>
                  <a:pt x="5108" y="11449"/>
                  <a:pt x="5319" y="10520"/>
                  <a:pt x="5432" y="9614"/>
                </a:cubicBezTo>
                <a:cubicBezTo>
                  <a:pt x="5692" y="7505"/>
                  <a:pt x="5491" y="5366"/>
                  <a:pt x="4843" y="3342"/>
                </a:cubicBezTo>
                <a:cubicBezTo>
                  <a:pt x="4579" y="2513"/>
                  <a:pt x="4226" y="1685"/>
                  <a:pt x="3616" y="1032"/>
                </a:cubicBezTo>
                <a:cubicBezTo>
                  <a:pt x="3056" y="434"/>
                  <a:pt x="2241" y="0"/>
                  <a:pt x="139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9"/>
          <p:cNvSpPr/>
          <p:nvPr/>
        </p:nvSpPr>
        <p:spPr>
          <a:xfrm>
            <a:off x="7310487" y="2197621"/>
            <a:ext cx="105796" cy="242430"/>
          </a:xfrm>
          <a:custGeom>
            <a:rect b="b" l="l" r="r" t="t"/>
            <a:pathLst>
              <a:path extrusionOk="0" h="11689" w="5272">
                <a:moveTo>
                  <a:pt x="3213" y="0"/>
                </a:moveTo>
                <a:cubicBezTo>
                  <a:pt x="3134" y="0"/>
                  <a:pt x="3053" y="41"/>
                  <a:pt x="3037" y="119"/>
                </a:cubicBezTo>
                <a:cubicBezTo>
                  <a:pt x="2953" y="511"/>
                  <a:pt x="2960" y="2674"/>
                  <a:pt x="2945" y="3073"/>
                </a:cubicBezTo>
                <a:cubicBezTo>
                  <a:pt x="2931" y="3477"/>
                  <a:pt x="2919" y="3882"/>
                  <a:pt x="2916" y="4286"/>
                </a:cubicBezTo>
                <a:cubicBezTo>
                  <a:pt x="2909" y="5003"/>
                  <a:pt x="2909" y="5719"/>
                  <a:pt x="2915" y="6436"/>
                </a:cubicBezTo>
                <a:cubicBezTo>
                  <a:pt x="2566" y="5981"/>
                  <a:pt x="2246" y="5515"/>
                  <a:pt x="1975" y="5002"/>
                </a:cubicBezTo>
                <a:cubicBezTo>
                  <a:pt x="1793" y="4652"/>
                  <a:pt x="1629" y="4294"/>
                  <a:pt x="1483" y="3928"/>
                </a:cubicBezTo>
                <a:cubicBezTo>
                  <a:pt x="1411" y="3749"/>
                  <a:pt x="1350" y="3566"/>
                  <a:pt x="1283" y="3385"/>
                </a:cubicBezTo>
                <a:cubicBezTo>
                  <a:pt x="1228" y="3234"/>
                  <a:pt x="1188" y="3042"/>
                  <a:pt x="1027" y="2964"/>
                </a:cubicBezTo>
                <a:cubicBezTo>
                  <a:pt x="1012" y="2957"/>
                  <a:pt x="996" y="2953"/>
                  <a:pt x="981" y="2953"/>
                </a:cubicBezTo>
                <a:cubicBezTo>
                  <a:pt x="949" y="2953"/>
                  <a:pt x="918" y="2968"/>
                  <a:pt x="899" y="2994"/>
                </a:cubicBezTo>
                <a:cubicBezTo>
                  <a:pt x="788" y="3132"/>
                  <a:pt x="848" y="3330"/>
                  <a:pt x="880" y="3489"/>
                </a:cubicBezTo>
                <a:cubicBezTo>
                  <a:pt x="918" y="3676"/>
                  <a:pt x="973" y="3862"/>
                  <a:pt x="1029" y="4045"/>
                </a:cubicBezTo>
                <a:cubicBezTo>
                  <a:pt x="1150" y="4445"/>
                  <a:pt x="1316" y="4836"/>
                  <a:pt x="1502" y="5212"/>
                </a:cubicBezTo>
                <a:cubicBezTo>
                  <a:pt x="1533" y="5272"/>
                  <a:pt x="1563" y="5332"/>
                  <a:pt x="1594" y="5393"/>
                </a:cubicBezTo>
                <a:cubicBezTo>
                  <a:pt x="1422" y="5364"/>
                  <a:pt x="1245" y="5343"/>
                  <a:pt x="1083" y="5310"/>
                </a:cubicBezTo>
                <a:cubicBezTo>
                  <a:pt x="927" y="5279"/>
                  <a:pt x="768" y="5249"/>
                  <a:pt x="615" y="5202"/>
                </a:cubicBezTo>
                <a:cubicBezTo>
                  <a:pt x="465" y="5155"/>
                  <a:pt x="315" y="5065"/>
                  <a:pt x="156" y="5043"/>
                </a:cubicBezTo>
                <a:cubicBezTo>
                  <a:pt x="149" y="5042"/>
                  <a:pt x="142" y="5042"/>
                  <a:pt x="136" y="5042"/>
                </a:cubicBezTo>
                <a:cubicBezTo>
                  <a:pt x="64" y="5042"/>
                  <a:pt x="0" y="5094"/>
                  <a:pt x="22" y="5169"/>
                </a:cubicBezTo>
                <a:cubicBezTo>
                  <a:pt x="105" y="5464"/>
                  <a:pt x="519" y="5619"/>
                  <a:pt x="799" y="5705"/>
                </a:cubicBezTo>
                <a:cubicBezTo>
                  <a:pt x="990" y="5764"/>
                  <a:pt x="1190" y="5801"/>
                  <a:pt x="1385" y="5846"/>
                </a:cubicBezTo>
                <a:cubicBezTo>
                  <a:pt x="1557" y="5886"/>
                  <a:pt x="1737" y="5941"/>
                  <a:pt x="1915" y="5959"/>
                </a:cubicBezTo>
                <a:cubicBezTo>
                  <a:pt x="2203" y="6428"/>
                  <a:pt x="2540" y="6877"/>
                  <a:pt x="2922" y="7265"/>
                </a:cubicBezTo>
                <a:cubicBezTo>
                  <a:pt x="2930" y="7906"/>
                  <a:pt x="2943" y="8545"/>
                  <a:pt x="2963" y="9186"/>
                </a:cubicBezTo>
                <a:cubicBezTo>
                  <a:pt x="2975" y="9606"/>
                  <a:pt x="2990" y="10027"/>
                  <a:pt x="3008" y="10446"/>
                </a:cubicBezTo>
                <a:cubicBezTo>
                  <a:pt x="3022" y="10814"/>
                  <a:pt x="2993" y="11246"/>
                  <a:pt x="3175" y="11580"/>
                </a:cubicBezTo>
                <a:cubicBezTo>
                  <a:pt x="3217" y="11656"/>
                  <a:pt x="3292" y="11689"/>
                  <a:pt x="3369" y="11689"/>
                </a:cubicBezTo>
                <a:cubicBezTo>
                  <a:pt x="3495" y="11689"/>
                  <a:pt x="3626" y="11601"/>
                  <a:pt x="3622" y="11467"/>
                </a:cubicBezTo>
                <a:cubicBezTo>
                  <a:pt x="3618" y="11268"/>
                  <a:pt x="3566" y="11073"/>
                  <a:pt x="3554" y="10873"/>
                </a:cubicBezTo>
                <a:cubicBezTo>
                  <a:pt x="3541" y="10667"/>
                  <a:pt x="3536" y="10460"/>
                  <a:pt x="3528" y="10253"/>
                </a:cubicBezTo>
                <a:cubicBezTo>
                  <a:pt x="3514" y="9865"/>
                  <a:pt x="3502" y="9477"/>
                  <a:pt x="3491" y="9089"/>
                </a:cubicBezTo>
                <a:cubicBezTo>
                  <a:pt x="3467" y="8280"/>
                  <a:pt x="3448" y="7473"/>
                  <a:pt x="3437" y="6664"/>
                </a:cubicBezTo>
                <a:cubicBezTo>
                  <a:pt x="3432" y="6251"/>
                  <a:pt x="3429" y="5838"/>
                  <a:pt x="3426" y="5425"/>
                </a:cubicBezTo>
                <a:lnTo>
                  <a:pt x="3430" y="5423"/>
                </a:lnTo>
                <a:cubicBezTo>
                  <a:pt x="3895" y="4969"/>
                  <a:pt x="4297" y="4452"/>
                  <a:pt x="4620" y="3888"/>
                </a:cubicBezTo>
                <a:cubicBezTo>
                  <a:pt x="4915" y="3374"/>
                  <a:pt x="5254" y="2728"/>
                  <a:pt x="5269" y="2133"/>
                </a:cubicBezTo>
                <a:cubicBezTo>
                  <a:pt x="5271" y="2031"/>
                  <a:pt x="5170" y="1963"/>
                  <a:pt x="5074" y="1963"/>
                </a:cubicBezTo>
                <a:cubicBezTo>
                  <a:pt x="5015" y="1963"/>
                  <a:pt x="4957" y="1988"/>
                  <a:pt x="4926" y="2047"/>
                </a:cubicBezTo>
                <a:cubicBezTo>
                  <a:pt x="4792" y="2299"/>
                  <a:pt x="4720" y="2580"/>
                  <a:pt x="4609" y="2841"/>
                </a:cubicBezTo>
                <a:cubicBezTo>
                  <a:pt x="4490" y="3122"/>
                  <a:pt x="4354" y="3396"/>
                  <a:pt x="4202" y="3659"/>
                </a:cubicBezTo>
                <a:cubicBezTo>
                  <a:pt x="3979" y="4042"/>
                  <a:pt x="3720" y="4401"/>
                  <a:pt x="3427" y="4733"/>
                </a:cubicBezTo>
                <a:lnTo>
                  <a:pt x="3427" y="4237"/>
                </a:lnTo>
                <a:cubicBezTo>
                  <a:pt x="3429" y="3849"/>
                  <a:pt x="3426" y="3461"/>
                  <a:pt x="3423" y="3073"/>
                </a:cubicBezTo>
                <a:cubicBezTo>
                  <a:pt x="3422" y="2674"/>
                  <a:pt x="3444" y="515"/>
                  <a:pt x="3380" y="119"/>
                </a:cubicBezTo>
                <a:cubicBezTo>
                  <a:pt x="3366" y="39"/>
                  <a:pt x="3290" y="0"/>
                  <a:pt x="321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9"/>
          <p:cNvSpPr/>
          <p:nvPr/>
        </p:nvSpPr>
        <p:spPr>
          <a:xfrm>
            <a:off x="7108503" y="2266891"/>
            <a:ext cx="149663" cy="214721"/>
          </a:xfrm>
          <a:custGeom>
            <a:rect b="b" l="l" r="r" t="t"/>
            <a:pathLst>
              <a:path extrusionOk="0" h="10353" w="7458">
                <a:moveTo>
                  <a:pt x="3593" y="0"/>
                </a:moveTo>
                <a:cubicBezTo>
                  <a:pt x="3525" y="0"/>
                  <a:pt x="3458" y="3"/>
                  <a:pt x="3390" y="8"/>
                </a:cubicBezTo>
                <a:cubicBezTo>
                  <a:pt x="3021" y="38"/>
                  <a:pt x="2662" y="147"/>
                  <a:pt x="2337" y="325"/>
                </a:cubicBezTo>
                <a:cubicBezTo>
                  <a:pt x="1733" y="654"/>
                  <a:pt x="1266" y="1189"/>
                  <a:pt x="953" y="1734"/>
                </a:cubicBezTo>
                <a:cubicBezTo>
                  <a:pt x="135" y="3159"/>
                  <a:pt x="0" y="4778"/>
                  <a:pt x="107" y="6346"/>
                </a:cubicBezTo>
                <a:cubicBezTo>
                  <a:pt x="172" y="7286"/>
                  <a:pt x="335" y="8258"/>
                  <a:pt x="960" y="9055"/>
                </a:cubicBezTo>
                <a:cubicBezTo>
                  <a:pt x="1588" y="9852"/>
                  <a:pt x="2881" y="10353"/>
                  <a:pt x="4110" y="10353"/>
                </a:cubicBezTo>
                <a:cubicBezTo>
                  <a:pt x="4169" y="10353"/>
                  <a:pt x="4228" y="10351"/>
                  <a:pt x="4286" y="10349"/>
                </a:cubicBezTo>
                <a:cubicBezTo>
                  <a:pt x="5120" y="10318"/>
                  <a:pt x="5907" y="10048"/>
                  <a:pt x="6419" y="9476"/>
                </a:cubicBezTo>
                <a:cubicBezTo>
                  <a:pt x="6933" y="8900"/>
                  <a:pt x="7122" y="8179"/>
                  <a:pt x="7223" y="7474"/>
                </a:cubicBezTo>
                <a:cubicBezTo>
                  <a:pt x="7458" y="5842"/>
                  <a:pt x="7277" y="4174"/>
                  <a:pt x="6694" y="2600"/>
                </a:cubicBezTo>
                <a:cubicBezTo>
                  <a:pt x="6456" y="1954"/>
                  <a:pt x="6139" y="1309"/>
                  <a:pt x="5590" y="803"/>
                </a:cubicBezTo>
                <a:cubicBezTo>
                  <a:pt x="5086" y="338"/>
                  <a:pt x="4353" y="0"/>
                  <a:pt x="3593"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9"/>
          <p:cNvSpPr/>
          <p:nvPr/>
        </p:nvSpPr>
        <p:spPr>
          <a:xfrm>
            <a:off x="7155377" y="2266891"/>
            <a:ext cx="102786" cy="214659"/>
          </a:xfrm>
          <a:custGeom>
            <a:rect b="b" l="l" r="r" t="t"/>
            <a:pathLst>
              <a:path extrusionOk="0" h="10350" w="5122">
                <a:moveTo>
                  <a:pt x="1257" y="0"/>
                </a:moveTo>
                <a:cubicBezTo>
                  <a:pt x="1189" y="0"/>
                  <a:pt x="1122" y="3"/>
                  <a:pt x="1054" y="8"/>
                </a:cubicBezTo>
                <a:cubicBezTo>
                  <a:pt x="684" y="38"/>
                  <a:pt x="326" y="145"/>
                  <a:pt x="1" y="325"/>
                </a:cubicBezTo>
                <a:cubicBezTo>
                  <a:pt x="418" y="415"/>
                  <a:pt x="784" y="547"/>
                  <a:pt x="1125" y="764"/>
                </a:cubicBezTo>
                <a:cubicBezTo>
                  <a:pt x="2454" y="1610"/>
                  <a:pt x="3050" y="3014"/>
                  <a:pt x="3223" y="4371"/>
                </a:cubicBezTo>
                <a:cubicBezTo>
                  <a:pt x="3371" y="5552"/>
                  <a:pt x="3252" y="6750"/>
                  <a:pt x="2875" y="7878"/>
                </a:cubicBezTo>
                <a:cubicBezTo>
                  <a:pt x="2661" y="8526"/>
                  <a:pt x="2363" y="9152"/>
                  <a:pt x="2110" y="9791"/>
                </a:cubicBezTo>
                <a:cubicBezTo>
                  <a:pt x="2037" y="9972"/>
                  <a:pt x="1968" y="10161"/>
                  <a:pt x="1950" y="10349"/>
                </a:cubicBezTo>
                <a:cubicBezTo>
                  <a:pt x="2784" y="10318"/>
                  <a:pt x="3571" y="10048"/>
                  <a:pt x="4083" y="9476"/>
                </a:cubicBezTo>
                <a:cubicBezTo>
                  <a:pt x="4597" y="8900"/>
                  <a:pt x="4786" y="8179"/>
                  <a:pt x="4887" y="7474"/>
                </a:cubicBezTo>
                <a:cubicBezTo>
                  <a:pt x="5122" y="5842"/>
                  <a:pt x="4941" y="4174"/>
                  <a:pt x="4358" y="2598"/>
                </a:cubicBezTo>
                <a:cubicBezTo>
                  <a:pt x="4120" y="1954"/>
                  <a:pt x="3803" y="1309"/>
                  <a:pt x="3253" y="803"/>
                </a:cubicBezTo>
                <a:cubicBezTo>
                  <a:pt x="2749" y="338"/>
                  <a:pt x="2017" y="0"/>
                  <a:pt x="1257"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9"/>
          <p:cNvSpPr/>
          <p:nvPr/>
        </p:nvSpPr>
        <p:spPr>
          <a:xfrm>
            <a:off x="7132502" y="2327285"/>
            <a:ext cx="95160" cy="188485"/>
          </a:xfrm>
          <a:custGeom>
            <a:rect b="b" l="l" r="r" t="t"/>
            <a:pathLst>
              <a:path extrusionOk="0" h="9088" w="4742">
                <a:moveTo>
                  <a:pt x="2889" y="0"/>
                </a:moveTo>
                <a:cubicBezTo>
                  <a:pt x="2817" y="0"/>
                  <a:pt x="2744" y="32"/>
                  <a:pt x="2730" y="92"/>
                </a:cubicBezTo>
                <a:cubicBezTo>
                  <a:pt x="2654" y="398"/>
                  <a:pt x="2661" y="2079"/>
                  <a:pt x="2648" y="2389"/>
                </a:cubicBezTo>
                <a:cubicBezTo>
                  <a:pt x="2634" y="2703"/>
                  <a:pt x="2624" y="3018"/>
                  <a:pt x="2620" y="3332"/>
                </a:cubicBezTo>
                <a:cubicBezTo>
                  <a:pt x="2615" y="3889"/>
                  <a:pt x="2615" y="4447"/>
                  <a:pt x="2620" y="5003"/>
                </a:cubicBezTo>
                <a:cubicBezTo>
                  <a:pt x="2306" y="4650"/>
                  <a:pt x="2018" y="4289"/>
                  <a:pt x="1774" y="3889"/>
                </a:cubicBezTo>
                <a:cubicBezTo>
                  <a:pt x="1612" y="3619"/>
                  <a:pt x="1464" y="3340"/>
                  <a:pt x="1333" y="3055"/>
                </a:cubicBezTo>
                <a:cubicBezTo>
                  <a:pt x="1267" y="2915"/>
                  <a:pt x="1212" y="2773"/>
                  <a:pt x="1153" y="2633"/>
                </a:cubicBezTo>
                <a:cubicBezTo>
                  <a:pt x="1104" y="2515"/>
                  <a:pt x="1067" y="2365"/>
                  <a:pt x="923" y="2305"/>
                </a:cubicBezTo>
                <a:cubicBezTo>
                  <a:pt x="909" y="2299"/>
                  <a:pt x="895" y="2296"/>
                  <a:pt x="881" y="2296"/>
                </a:cubicBezTo>
                <a:cubicBezTo>
                  <a:pt x="854" y="2296"/>
                  <a:pt x="827" y="2307"/>
                  <a:pt x="808" y="2328"/>
                </a:cubicBezTo>
                <a:cubicBezTo>
                  <a:pt x="708" y="2435"/>
                  <a:pt x="762" y="2590"/>
                  <a:pt x="791" y="2712"/>
                </a:cubicBezTo>
                <a:cubicBezTo>
                  <a:pt x="827" y="2859"/>
                  <a:pt x="872" y="3003"/>
                  <a:pt x="924" y="3146"/>
                </a:cubicBezTo>
                <a:cubicBezTo>
                  <a:pt x="1034" y="3455"/>
                  <a:pt x="1183" y="3760"/>
                  <a:pt x="1351" y="4052"/>
                </a:cubicBezTo>
                <a:cubicBezTo>
                  <a:pt x="1378" y="4098"/>
                  <a:pt x="1405" y="4146"/>
                  <a:pt x="1434" y="4193"/>
                </a:cubicBezTo>
                <a:cubicBezTo>
                  <a:pt x="1277" y="4171"/>
                  <a:pt x="1119" y="4155"/>
                  <a:pt x="973" y="4129"/>
                </a:cubicBezTo>
                <a:cubicBezTo>
                  <a:pt x="834" y="4104"/>
                  <a:pt x="690" y="4081"/>
                  <a:pt x="553" y="4045"/>
                </a:cubicBezTo>
                <a:cubicBezTo>
                  <a:pt x="417" y="4009"/>
                  <a:pt x="282" y="3939"/>
                  <a:pt x="140" y="3922"/>
                </a:cubicBezTo>
                <a:cubicBezTo>
                  <a:pt x="133" y="3921"/>
                  <a:pt x="126" y="3920"/>
                  <a:pt x="120" y="3920"/>
                </a:cubicBezTo>
                <a:cubicBezTo>
                  <a:pt x="55" y="3920"/>
                  <a:pt x="1" y="3962"/>
                  <a:pt x="19" y="4019"/>
                </a:cubicBezTo>
                <a:cubicBezTo>
                  <a:pt x="95" y="4248"/>
                  <a:pt x="468" y="4369"/>
                  <a:pt x="718" y="4436"/>
                </a:cubicBezTo>
                <a:cubicBezTo>
                  <a:pt x="890" y="4481"/>
                  <a:pt x="1069" y="4511"/>
                  <a:pt x="1245" y="4545"/>
                </a:cubicBezTo>
                <a:cubicBezTo>
                  <a:pt x="1400" y="4576"/>
                  <a:pt x="1562" y="4620"/>
                  <a:pt x="1723" y="4633"/>
                </a:cubicBezTo>
                <a:cubicBezTo>
                  <a:pt x="1985" y="5005"/>
                  <a:pt x="2288" y="5346"/>
                  <a:pt x="2628" y="5649"/>
                </a:cubicBezTo>
                <a:cubicBezTo>
                  <a:pt x="2635" y="6147"/>
                  <a:pt x="2648" y="6645"/>
                  <a:pt x="2664" y="7142"/>
                </a:cubicBezTo>
                <a:cubicBezTo>
                  <a:pt x="2676" y="7469"/>
                  <a:pt x="2690" y="7795"/>
                  <a:pt x="2705" y="8123"/>
                </a:cubicBezTo>
                <a:cubicBezTo>
                  <a:pt x="2719" y="8408"/>
                  <a:pt x="2693" y="8742"/>
                  <a:pt x="2856" y="9003"/>
                </a:cubicBezTo>
                <a:cubicBezTo>
                  <a:pt x="2894" y="9062"/>
                  <a:pt x="2961" y="9087"/>
                  <a:pt x="3031" y="9087"/>
                </a:cubicBezTo>
                <a:cubicBezTo>
                  <a:pt x="3144" y="9087"/>
                  <a:pt x="3261" y="9019"/>
                  <a:pt x="3258" y="8915"/>
                </a:cubicBezTo>
                <a:cubicBezTo>
                  <a:pt x="3254" y="8760"/>
                  <a:pt x="3207" y="8608"/>
                  <a:pt x="3196" y="8452"/>
                </a:cubicBezTo>
                <a:cubicBezTo>
                  <a:pt x="3185" y="8291"/>
                  <a:pt x="3180" y="8131"/>
                  <a:pt x="3173" y="7971"/>
                </a:cubicBezTo>
                <a:cubicBezTo>
                  <a:pt x="3160" y="7669"/>
                  <a:pt x="3149" y="7367"/>
                  <a:pt x="3138" y="7066"/>
                </a:cubicBezTo>
                <a:cubicBezTo>
                  <a:pt x="3118" y="6438"/>
                  <a:pt x="3101" y="5808"/>
                  <a:pt x="3092" y="5180"/>
                </a:cubicBezTo>
                <a:cubicBezTo>
                  <a:pt x="3086" y="4859"/>
                  <a:pt x="3084" y="4539"/>
                  <a:pt x="3081" y="4218"/>
                </a:cubicBezTo>
                <a:lnTo>
                  <a:pt x="3085" y="4216"/>
                </a:lnTo>
                <a:cubicBezTo>
                  <a:pt x="3496" y="3871"/>
                  <a:pt x="3857" y="3469"/>
                  <a:pt x="4156" y="3024"/>
                </a:cubicBezTo>
                <a:cubicBezTo>
                  <a:pt x="4420" y="2623"/>
                  <a:pt x="4725" y="2121"/>
                  <a:pt x="4739" y="1659"/>
                </a:cubicBezTo>
                <a:cubicBezTo>
                  <a:pt x="4741" y="1580"/>
                  <a:pt x="4649" y="1527"/>
                  <a:pt x="4562" y="1527"/>
                </a:cubicBezTo>
                <a:cubicBezTo>
                  <a:pt x="4509" y="1527"/>
                  <a:pt x="4458" y="1546"/>
                  <a:pt x="4430" y="1592"/>
                </a:cubicBezTo>
                <a:cubicBezTo>
                  <a:pt x="4309" y="1788"/>
                  <a:pt x="4245" y="2006"/>
                  <a:pt x="4145" y="2209"/>
                </a:cubicBezTo>
                <a:cubicBezTo>
                  <a:pt x="4037" y="2428"/>
                  <a:pt x="3915" y="2641"/>
                  <a:pt x="3777" y="2845"/>
                </a:cubicBezTo>
                <a:cubicBezTo>
                  <a:pt x="3574" y="3146"/>
                  <a:pt x="3340" y="3425"/>
                  <a:pt x="3081" y="3680"/>
                </a:cubicBezTo>
                <a:lnTo>
                  <a:pt x="3081" y="3294"/>
                </a:lnTo>
                <a:cubicBezTo>
                  <a:pt x="3082" y="2992"/>
                  <a:pt x="3080" y="2690"/>
                  <a:pt x="3078" y="2389"/>
                </a:cubicBezTo>
                <a:cubicBezTo>
                  <a:pt x="3077" y="2079"/>
                  <a:pt x="3095" y="401"/>
                  <a:pt x="3038" y="92"/>
                </a:cubicBezTo>
                <a:cubicBezTo>
                  <a:pt x="3026" y="30"/>
                  <a:pt x="2958" y="0"/>
                  <a:pt x="28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9"/>
          <p:cNvSpPr/>
          <p:nvPr/>
        </p:nvSpPr>
        <p:spPr>
          <a:xfrm>
            <a:off x="6720568" y="2542996"/>
            <a:ext cx="149683" cy="214763"/>
          </a:xfrm>
          <a:custGeom>
            <a:rect b="b" l="l" r="r" t="t"/>
            <a:pathLst>
              <a:path extrusionOk="0" h="10355" w="7459">
                <a:moveTo>
                  <a:pt x="3590" y="1"/>
                </a:moveTo>
                <a:cubicBezTo>
                  <a:pt x="3524" y="1"/>
                  <a:pt x="3457" y="3"/>
                  <a:pt x="3390" y="9"/>
                </a:cubicBezTo>
                <a:cubicBezTo>
                  <a:pt x="3021" y="39"/>
                  <a:pt x="2662" y="147"/>
                  <a:pt x="2338" y="325"/>
                </a:cubicBezTo>
                <a:cubicBezTo>
                  <a:pt x="1734" y="655"/>
                  <a:pt x="1266" y="1189"/>
                  <a:pt x="954" y="1735"/>
                </a:cubicBezTo>
                <a:cubicBezTo>
                  <a:pt x="135" y="3160"/>
                  <a:pt x="1" y="4779"/>
                  <a:pt x="109" y="6346"/>
                </a:cubicBezTo>
                <a:cubicBezTo>
                  <a:pt x="172" y="7287"/>
                  <a:pt x="335" y="8260"/>
                  <a:pt x="961" y="9055"/>
                </a:cubicBezTo>
                <a:cubicBezTo>
                  <a:pt x="1589" y="9853"/>
                  <a:pt x="2884" y="10354"/>
                  <a:pt x="4114" y="10354"/>
                </a:cubicBezTo>
                <a:cubicBezTo>
                  <a:pt x="4171" y="10354"/>
                  <a:pt x="4228" y="10353"/>
                  <a:pt x="4285" y="10351"/>
                </a:cubicBezTo>
                <a:cubicBezTo>
                  <a:pt x="5119" y="10318"/>
                  <a:pt x="5907" y="10048"/>
                  <a:pt x="6418" y="9476"/>
                </a:cubicBezTo>
                <a:cubicBezTo>
                  <a:pt x="6932" y="8900"/>
                  <a:pt x="7122" y="8179"/>
                  <a:pt x="7224" y="7474"/>
                </a:cubicBezTo>
                <a:cubicBezTo>
                  <a:pt x="7458" y="5843"/>
                  <a:pt x="7277" y="4174"/>
                  <a:pt x="6695" y="2600"/>
                </a:cubicBezTo>
                <a:cubicBezTo>
                  <a:pt x="6456" y="1954"/>
                  <a:pt x="6139" y="1310"/>
                  <a:pt x="5591" y="804"/>
                </a:cubicBezTo>
                <a:cubicBezTo>
                  <a:pt x="5086" y="337"/>
                  <a:pt x="4351" y="1"/>
                  <a:pt x="3590"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a:off x="6767462" y="2542996"/>
            <a:ext cx="102786" cy="214700"/>
          </a:xfrm>
          <a:custGeom>
            <a:rect b="b" l="l" r="r" t="t"/>
            <a:pathLst>
              <a:path extrusionOk="0" h="10352" w="5122">
                <a:moveTo>
                  <a:pt x="1253" y="1"/>
                </a:moveTo>
                <a:cubicBezTo>
                  <a:pt x="1186" y="1"/>
                  <a:pt x="1120" y="3"/>
                  <a:pt x="1053" y="9"/>
                </a:cubicBezTo>
                <a:cubicBezTo>
                  <a:pt x="683" y="39"/>
                  <a:pt x="325" y="147"/>
                  <a:pt x="0" y="325"/>
                </a:cubicBezTo>
                <a:cubicBezTo>
                  <a:pt x="417" y="416"/>
                  <a:pt x="783" y="548"/>
                  <a:pt x="1124" y="766"/>
                </a:cubicBezTo>
                <a:cubicBezTo>
                  <a:pt x="2453" y="1612"/>
                  <a:pt x="3049" y="3014"/>
                  <a:pt x="3222" y="4373"/>
                </a:cubicBezTo>
                <a:cubicBezTo>
                  <a:pt x="3370" y="5552"/>
                  <a:pt x="3251" y="6750"/>
                  <a:pt x="2874" y="7879"/>
                </a:cubicBezTo>
                <a:cubicBezTo>
                  <a:pt x="2659" y="8526"/>
                  <a:pt x="2361" y="9153"/>
                  <a:pt x="2108" y="9792"/>
                </a:cubicBezTo>
                <a:cubicBezTo>
                  <a:pt x="2036" y="9973"/>
                  <a:pt x="1968" y="10162"/>
                  <a:pt x="1948" y="10351"/>
                </a:cubicBezTo>
                <a:cubicBezTo>
                  <a:pt x="2782" y="10318"/>
                  <a:pt x="3570" y="10048"/>
                  <a:pt x="4081" y="9476"/>
                </a:cubicBezTo>
                <a:cubicBezTo>
                  <a:pt x="4595" y="8900"/>
                  <a:pt x="4785" y="8179"/>
                  <a:pt x="4887" y="7474"/>
                </a:cubicBezTo>
                <a:cubicBezTo>
                  <a:pt x="5121" y="5843"/>
                  <a:pt x="4940" y="4174"/>
                  <a:pt x="4358" y="2600"/>
                </a:cubicBezTo>
                <a:cubicBezTo>
                  <a:pt x="4119" y="1954"/>
                  <a:pt x="3802" y="1311"/>
                  <a:pt x="3252" y="804"/>
                </a:cubicBezTo>
                <a:cubicBezTo>
                  <a:pt x="2748" y="339"/>
                  <a:pt x="2014" y="1"/>
                  <a:pt x="1253"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a:off x="6744566" y="2603389"/>
            <a:ext cx="95140" cy="188485"/>
          </a:xfrm>
          <a:custGeom>
            <a:rect b="b" l="l" r="r" t="t"/>
            <a:pathLst>
              <a:path extrusionOk="0" h="9088" w="4741">
                <a:moveTo>
                  <a:pt x="2889" y="1"/>
                </a:moveTo>
                <a:cubicBezTo>
                  <a:pt x="2817" y="1"/>
                  <a:pt x="2744" y="32"/>
                  <a:pt x="2729" y="93"/>
                </a:cubicBezTo>
                <a:cubicBezTo>
                  <a:pt x="2653" y="398"/>
                  <a:pt x="2660" y="2079"/>
                  <a:pt x="2647" y="2389"/>
                </a:cubicBezTo>
                <a:cubicBezTo>
                  <a:pt x="2634" y="2703"/>
                  <a:pt x="2623" y="3019"/>
                  <a:pt x="2621" y="3333"/>
                </a:cubicBezTo>
                <a:cubicBezTo>
                  <a:pt x="2615" y="3889"/>
                  <a:pt x="2615" y="4447"/>
                  <a:pt x="2621" y="5004"/>
                </a:cubicBezTo>
                <a:cubicBezTo>
                  <a:pt x="2307" y="4650"/>
                  <a:pt x="2019" y="4288"/>
                  <a:pt x="1776" y="3889"/>
                </a:cubicBezTo>
                <a:cubicBezTo>
                  <a:pt x="1613" y="3619"/>
                  <a:pt x="1465" y="3341"/>
                  <a:pt x="1333" y="3054"/>
                </a:cubicBezTo>
                <a:cubicBezTo>
                  <a:pt x="1267" y="2916"/>
                  <a:pt x="1212" y="2773"/>
                  <a:pt x="1153" y="2632"/>
                </a:cubicBezTo>
                <a:cubicBezTo>
                  <a:pt x="1104" y="2514"/>
                  <a:pt x="1067" y="2366"/>
                  <a:pt x="923" y="2304"/>
                </a:cubicBezTo>
                <a:cubicBezTo>
                  <a:pt x="910" y="2298"/>
                  <a:pt x="896" y="2295"/>
                  <a:pt x="882" y="2295"/>
                </a:cubicBezTo>
                <a:cubicBezTo>
                  <a:pt x="854" y="2295"/>
                  <a:pt x="827" y="2307"/>
                  <a:pt x="808" y="2329"/>
                </a:cubicBezTo>
                <a:cubicBezTo>
                  <a:pt x="708" y="2436"/>
                  <a:pt x="763" y="2589"/>
                  <a:pt x="791" y="2713"/>
                </a:cubicBezTo>
                <a:cubicBezTo>
                  <a:pt x="827" y="2860"/>
                  <a:pt x="872" y="3003"/>
                  <a:pt x="924" y="3145"/>
                </a:cubicBezTo>
                <a:cubicBezTo>
                  <a:pt x="1034" y="3456"/>
                  <a:pt x="1182" y="3759"/>
                  <a:pt x="1351" y="4052"/>
                </a:cubicBezTo>
                <a:cubicBezTo>
                  <a:pt x="1378" y="4099"/>
                  <a:pt x="1406" y="4146"/>
                  <a:pt x="1433" y="4192"/>
                </a:cubicBezTo>
                <a:cubicBezTo>
                  <a:pt x="1277" y="4170"/>
                  <a:pt x="1119" y="4154"/>
                  <a:pt x="974" y="4128"/>
                </a:cubicBezTo>
                <a:cubicBezTo>
                  <a:pt x="833" y="4104"/>
                  <a:pt x="690" y="4081"/>
                  <a:pt x="553" y="4044"/>
                </a:cubicBezTo>
                <a:cubicBezTo>
                  <a:pt x="417" y="4009"/>
                  <a:pt x="283" y="3939"/>
                  <a:pt x="140" y="3921"/>
                </a:cubicBezTo>
                <a:cubicBezTo>
                  <a:pt x="134" y="3920"/>
                  <a:pt x="128" y="3920"/>
                  <a:pt x="122" y="3920"/>
                </a:cubicBezTo>
                <a:cubicBezTo>
                  <a:pt x="57" y="3920"/>
                  <a:pt x="1" y="3960"/>
                  <a:pt x="20" y="4019"/>
                </a:cubicBezTo>
                <a:cubicBezTo>
                  <a:pt x="95" y="4248"/>
                  <a:pt x="468" y="4369"/>
                  <a:pt x="719" y="4435"/>
                </a:cubicBezTo>
                <a:cubicBezTo>
                  <a:pt x="890" y="4482"/>
                  <a:pt x="1070" y="4510"/>
                  <a:pt x="1245" y="4546"/>
                </a:cubicBezTo>
                <a:cubicBezTo>
                  <a:pt x="1400" y="4576"/>
                  <a:pt x="1562" y="4619"/>
                  <a:pt x="1724" y="4634"/>
                </a:cubicBezTo>
                <a:cubicBezTo>
                  <a:pt x="1983" y="4997"/>
                  <a:pt x="2285" y="5347"/>
                  <a:pt x="2627" y="5648"/>
                </a:cubicBezTo>
                <a:cubicBezTo>
                  <a:pt x="2636" y="6146"/>
                  <a:pt x="2648" y="6644"/>
                  <a:pt x="2664" y="7142"/>
                </a:cubicBezTo>
                <a:cubicBezTo>
                  <a:pt x="2677" y="7469"/>
                  <a:pt x="2689" y="7796"/>
                  <a:pt x="2706" y="8122"/>
                </a:cubicBezTo>
                <a:cubicBezTo>
                  <a:pt x="2719" y="8407"/>
                  <a:pt x="2693" y="8743"/>
                  <a:pt x="2856" y="9003"/>
                </a:cubicBezTo>
                <a:cubicBezTo>
                  <a:pt x="2894" y="9062"/>
                  <a:pt x="2961" y="9088"/>
                  <a:pt x="3031" y="9088"/>
                </a:cubicBezTo>
                <a:cubicBezTo>
                  <a:pt x="3144" y="9088"/>
                  <a:pt x="3262" y="9019"/>
                  <a:pt x="3258" y="8914"/>
                </a:cubicBezTo>
                <a:cubicBezTo>
                  <a:pt x="3254" y="8761"/>
                  <a:pt x="3207" y="8609"/>
                  <a:pt x="3196" y="8452"/>
                </a:cubicBezTo>
                <a:cubicBezTo>
                  <a:pt x="3185" y="8292"/>
                  <a:pt x="3180" y="8131"/>
                  <a:pt x="3173" y="7971"/>
                </a:cubicBezTo>
                <a:cubicBezTo>
                  <a:pt x="3161" y="7669"/>
                  <a:pt x="3150" y="7368"/>
                  <a:pt x="3139" y="7066"/>
                </a:cubicBezTo>
                <a:cubicBezTo>
                  <a:pt x="3118" y="6437"/>
                  <a:pt x="3102" y="5809"/>
                  <a:pt x="3091" y="5181"/>
                </a:cubicBezTo>
                <a:cubicBezTo>
                  <a:pt x="3087" y="4860"/>
                  <a:pt x="3083" y="4539"/>
                  <a:pt x="3081" y="4218"/>
                </a:cubicBezTo>
                <a:cubicBezTo>
                  <a:pt x="3083" y="4217"/>
                  <a:pt x="3084" y="4217"/>
                  <a:pt x="3084" y="4216"/>
                </a:cubicBezTo>
                <a:cubicBezTo>
                  <a:pt x="3495" y="3871"/>
                  <a:pt x="3856" y="3470"/>
                  <a:pt x="4155" y="3024"/>
                </a:cubicBezTo>
                <a:cubicBezTo>
                  <a:pt x="4419" y="2624"/>
                  <a:pt x="4724" y="2122"/>
                  <a:pt x="4738" y="1660"/>
                </a:cubicBezTo>
                <a:cubicBezTo>
                  <a:pt x="4740" y="1581"/>
                  <a:pt x="4649" y="1527"/>
                  <a:pt x="4562" y="1527"/>
                </a:cubicBezTo>
                <a:cubicBezTo>
                  <a:pt x="4509" y="1527"/>
                  <a:pt x="4457" y="1547"/>
                  <a:pt x="4429" y="1593"/>
                </a:cubicBezTo>
                <a:cubicBezTo>
                  <a:pt x="4308" y="1789"/>
                  <a:pt x="4245" y="2007"/>
                  <a:pt x="4144" y="2210"/>
                </a:cubicBezTo>
                <a:cubicBezTo>
                  <a:pt x="4036" y="2429"/>
                  <a:pt x="3914" y="2642"/>
                  <a:pt x="3778" y="2846"/>
                </a:cubicBezTo>
                <a:cubicBezTo>
                  <a:pt x="3573" y="3146"/>
                  <a:pt x="3340" y="3426"/>
                  <a:pt x="3080" y="3681"/>
                </a:cubicBezTo>
                <a:lnTo>
                  <a:pt x="3080" y="3296"/>
                </a:lnTo>
                <a:cubicBezTo>
                  <a:pt x="3083" y="2993"/>
                  <a:pt x="3080" y="2691"/>
                  <a:pt x="3077" y="2389"/>
                </a:cubicBezTo>
                <a:cubicBezTo>
                  <a:pt x="3076" y="2079"/>
                  <a:pt x="3095" y="401"/>
                  <a:pt x="3037" y="93"/>
                </a:cubicBezTo>
                <a:cubicBezTo>
                  <a:pt x="3026" y="30"/>
                  <a:pt x="2958" y="1"/>
                  <a:pt x="288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9"/>
          <p:cNvSpPr/>
          <p:nvPr/>
        </p:nvSpPr>
        <p:spPr>
          <a:xfrm>
            <a:off x="7270174" y="2787950"/>
            <a:ext cx="149663" cy="214763"/>
          </a:xfrm>
          <a:custGeom>
            <a:rect b="b" l="l" r="r" t="t"/>
            <a:pathLst>
              <a:path extrusionOk="0" h="10355" w="7458">
                <a:moveTo>
                  <a:pt x="3589" y="1"/>
                </a:moveTo>
                <a:cubicBezTo>
                  <a:pt x="3523" y="1"/>
                  <a:pt x="3456" y="3"/>
                  <a:pt x="3389" y="8"/>
                </a:cubicBezTo>
                <a:cubicBezTo>
                  <a:pt x="3019" y="39"/>
                  <a:pt x="2661" y="147"/>
                  <a:pt x="2336" y="325"/>
                </a:cubicBezTo>
                <a:cubicBezTo>
                  <a:pt x="1733" y="654"/>
                  <a:pt x="1264" y="1190"/>
                  <a:pt x="953" y="1736"/>
                </a:cubicBezTo>
                <a:cubicBezTo>
                  <a:pt x="134" y="3159"/>
                  <a:pt x="0" y="4779"/>
                  <a:pt x="107" y="6346"/>
                </a:cubicBezTo>
                <a:cubicBezTo>
                  <a:pt x="171" y="7286"/>
                  <a:pt x="333" y="8260"/>
                  <a:pt x="960" y="9055"/>
                </a:cubicBezTo>
                <a:cubicBezTo>
                  <a:pt x="1589" y="9853"/>
                  <a:pt x="2882" y="10354"/>
                  <a:pt x="4113" y="10354"/>
                </a:cubicBezTo>
                <a:cubicBezTo>
                  <a:pt x="4170" y="10354"/>
                  <a:pt x="4228" y="10353"/>
                  <a:pt x="4285" y="10351"/>
                </a:cubicBezTo>
                <a:cubicBezTo>
                  <a:pt x="5118" y="10318"/>
                  <a:pt x="5907" y="10048"/>
                  <a:pt x="6417" y="9476"/>
                </a:cubicBezTo>
                <a:cubicBezTo>
                  <a:pt x="6931" y="8900"/>
                  <a:pt x="7122" y="8179"/>
                  <a:pt x="7222" y="7474"/>
                </a:cubicBezTo>
                <a:cubicBezTo>
                  <a:pt x="7458" y="5844"/>
                  <a:pt x="7275" y="4174"/>
                  <a:pt x="6694" y="2600"/>
                </a:cubicBezTo>
                <a:cubicBezTo>
                  <a:pt x="6455" y="1954"/>
                  <a:pt x="6137" y="1310"/>
                  <a:pt x="5589" y="804"/>
                </a:cubicBezTo>
                <a:cubicBezTo>
                  <a:pt x="5084" y="338"/>
                  <a:pt x="4350" y="1"/>
                  <a:pt x="358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9"/>
          <p:cNvSpPr/>
          <p:nvPr/>
        </p:nvSpPr>
        <p:spPr>
          <a:xfrm>
            <a:off x="7317048" y="2787971"/>
            <a:ext cx="102786" cy="214659"/>
          </a:xfrm>
          <a:custGeom>
            <a:rect b="b" l="l" r="r" t="t"/>
            <a:pathLst>
              <a:path extrusionOk="0" h="10350" w="5122">
                <a:moveTo>
                  <a:pt x="1255" y="1"/>
                </a:moveTo>
                <a:cubicBezTo>
                  <a:pt x="1188" y="1"/>
                  <a:pt x="1120" y="3"/>
                  <a:pt x="1052" y="9"/>
                </a:cubicBezTo>
                <a:cubicBezTo>
                  <a:pt x="683" y="38"/>
                  <a:pt x="324" y="146"/>
                  <a:pt x="0" y="326"/>
                </a:cubicBezTo>
                <a:cubicBezTo>
                  <a:pt x="416" y="415"/>
                  <a:pt x="783" y="546"/>
                  <a:pt x="1125" y="764"/>
                </a:cubicBezTo>
                <a:cubicBezTo>
                  <a:pt x="2452" y="1610"/>
                  <a:pt x="3048" y="3014"/>
                  <a:pt x="3221" y="4372"/>
                </a:cubicBezTo>
                <a:cubicBezTo>
                  <a:pt x="3369" y="5551"/>
                  <a:pt x="3250" y="6749"/>
                  <a:pt x="2873" y="7878"/>
                </a:cubicBezTo>
                <a:cubicBezTo>
                  <a:pt x="2659" y="8525"/>
                  <a:pt x="2361" y="9151"/>
                  <a:pt x="2108" y="9790"/>
                </a:cubicBezTo>
                <a:cubicBezTo>
                  <a:pt x="2035" y="9971"/>
                  <a:pt x="1967" y="10161"/>
                  <a:pt x="1949" y="10350"/>
                </a:cubicBezTo>
                <a:cubicBezTo>
                  <a:pt x="2782" y="10317"/>
                  <a:pt x="3571" y="10047"/>
                  <a:pt x="4081" y="9475"/>
                </a:cubicBezTo>
                <a:cubicBezTo>
                  <a:pt x="4595" y="8899"/>
                  <a:pt x="4786" y="8178"/>
                  <a:pt x="4886" y="7473"/>
                </a:cubicBezTo>
                <a:cubicBezTo>
                  <a:pt x="5122" y="5843"/>
                  <a:pt x="4939" y="4173"/>
                  <a:pt x="4356" y="2599"/>
                </a:cubicBezTo>
                <a:cubicBezTo>
                  <a:pt x="4118" y="1954"/>
                  <a:pt x="3801" y="1310"/>
                  <a:pt x="3253" y="803"/>
                </a:cubicBezTo>
                <a:cubicBezTo>
                  <a:pt x="2749" y="338"/>
                  <a:pt x="2015" y="1"/>
                  <a:pt x="125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7294173" y="2848364"/>
            <a:ext cx="95120" cy="188464"/>
          </a:xfrm>
          <a:custGeom>
            <a:rect b="b" l="l" r="r" t="t"/>
            <a:pathLst>
              <a:path extrusionOk="0" h="9087" w="4740">
                <a:moveTo>
                  <a:pt x="2887" y="0"/>
                </a:moveTo>
                <a:cubicBezTo>
                  <a:pt x="2816" y="0"/>
                  <a:pt x="2743" y="32"/>
                  <a:pt x="2728" y="93"/>
                </a:cubicBezTo>
                <a:cubicBezTo>
                  <a:pt x="2653" y="397"/>
                  <a:pt x="2660" y="2078"/>
                  <a:pt x="2647" y="2389"/>
                </a:cubicBezTo>
                <a:cubicBezTo>
                  <a:pt x="2634" y="2703"/>
                  <a:pt x="2624" y="3017"/>
                  <a:pt x="2620" y="3331"/>
                </a:cubicBezTo>
                <a:cubicBezTo>
                  <a:pt x="2614" y="3889"/>
                  <a:pt x="2614" y="4446"/>
                  <a:pt x="2620" y="5004"/>
                </a:cubicBezTo>
                <a:cubicBezTo>
                  <a:pt x="2306" y="4649"/>
                  <a:pt x="2018" y="4287"/>
                  <a:pt x="1775" y="3888"/>
                </a:cubicBezTo>
                <a:cubicBezTo>
                  <a:pt x="1612" y="3619"/>
                  <a:pt x="1464" y="3340"/>
                  <a:pt x="1332" y="3054"/>
                </a:cubicBezTo>
                <a:cubicBezTo>
                  <a:pt x="1267" y="2915"/>
                  <a:pt x="1212" y="2772"/>
                  <a:pt x="1153" y="2632"/>
                </a:cubicBezTo>
                <a:cubicBezTo>
                  <a:pt x="1103" y="2514"/>
                  <a:pt x="1066" y="2365"/>
                  <a:pt x="922" y="2304"/>
                </a:cubicBezTo>
                <a:cubicBezTo>
                  <a:pt x="909" y="2298"/>
                  <a:pt x="895" y="2295"/>
                  <a:pt x="881" y="2295"/>
                </a:cubicBezTo>
                <a:cubicBezTo>
                  <a:pt x="853" y="2295"/>
                  <a:pt x="826" y="2307"/>
                  <a:pt x="807" y="2328"/>
                </a:cubicBezTo>
                <a:cubicBezTo>
                  <a:pt x="707" y="2435"/>
                  <a:pt x="762" y="2590"/>
                  <a:pt x="791" y="2712"/>
                </a:cubicBezTo>
                <a:cubicBezTo>
                  <a:pt x="828" y="2858"/>
                  <a:pt x="872" y="3002"/>
                  <a:pt x="925" y="3145"/>
                </a:cubicBezTo>
                <a:cubicBezTo>
                  <a:pt x="1033" y="3455"/>
                  <a:pt x="1183" y="3759"/>
                  <a:pt x="1350" y="4053"/>
                </a:cubicBezTo>
                <a:cubicBezTo>
                  <a:pt x="1378" y="4099"/>
                  <a:pt x="1405" y="4146"/>
                  <a:pt x="1434" y="4192"/>
                </a:cubicBezTo>
                <a:cubicBezTo>
                  <a:pt x="1278" y="4170"/>
                  <a:pt x="1118" y="4154"/>
                  <a:pt x="973" y="4128"/>
                </a:cubicBezTo>
                <a:cubicBezTo>
                  <a:pt x="833" y="4103"/>
                  <a:pt x="689" y="4080"/>
                  <a:pt x="552" y="4044"/>
                </a:cubicBezTo>
                <a:cubicBezTo>
                  <a:pt x="416" y="4009"/>
                  <a:pt x="282" y="3939"/>
                  <a:pt x="140" y="3921"/>
                </a:cubicBezTo>
                <a:cubicBezTo>
                  <a:pt x="133" y="3920"/>
                  <a:pt x="126" y="3920"/>
                  <a:pt x="120" y="3920"/>
                </a:cubicBezTo>
                <a:cubicBezTo>
                  <a:pt x="56" y="3920"/>
                  <a:pt x="0" y="3961"/>
                  <a:pt x="19" y="4018"/>
                </a:cubicBezTo>
                <a:cubicBezTo>
                  <a:pt x="94" y="4247"/>
                  <a:pt x="467" y="4368"/>
                  <a:pt x="718" y="4435"/>
                </a:cubicBezTo>
                <a:cubicBezTo>
                  <a:pt x="889" y="4480"/>
                  <a:pt x="1069" y="4510"/>
                  <a:pt x="1245" y="4545"/>
                </a:cubicBezTo>
                <a:cubicBezTo>
                  <a:pt x="1398" y="4575"/>
                  <a:pt x="1561" y="4619"/>
                  <a:pt x="1722" y="4633"/>
                </a:cubicBezTo>
                <a:cubicBezTo>
                  <a:pt x="1984" y="5004"/>
                  <a:pt x="2288" y="5345"/>
                  <a:pt x="2627" y="5649"/>
                </a:cubicBezTo>
                <a:cubicBezTo>
                  <a:pt x="2635" y="6145"/>
                  <a:pt x="2646" y="6644"/>
                  <a:pt x="2664" y="7142"/>
                </a:cubicBezTo>
                <a:cubicBezTo>
                  <a:pt x="2675" y="7468"/>
                  <a:pt x="2688" y="7794"/>
                  <a:pt x="2705" y="8122"/>
                </a:cubicBezTo>
                <a:cubicBezTo>
                  <a:pt x="2717" y="8407"/>
                  <a:pt x="2691" y="8742"/>
                  <a:pt x="2856" y="9002"/>
                </a:cubicBezTo>
                <a:cubicBezTo>
                  <a:pt x="2893" y="9061"/>
                  <a:pt x="2960" y="9087"/>
                  <a:pt x="3029" y="9087"/>
                </a:cubicBezTo>
                <a:cubicBezTo>
                  <a:pt x="3142" y="9087"/>
                  <a:pt x="3260" y="9018"/>
                  <a:pt x="3257" y="8914"/>
                </a:cubicBezTo>
                <a:cubicBezTo>
                  <a:pt x="3253" y="8760"/>
                  <a:pt x="3207" y="8607"/>
                  <a:pt x="3196" y="8451"/>
                </a:cubicBezTo>
                <a:cubicBezTo>
                  <a:pt x="3183" y="8291"/>
                  <a:pt x="3178" y="8130"/>
                  <a:pt x="3172" y="7970"/>
                </a:cubicBezTo>
                <a:cubicBezTo>
                  <a:pt x="3160" y="7668"/>
                  <a:pt x="3148" y="7367"/>
                  <a:pt x="3138" y="7065"/>
                </a:cubicBezTo>
                <a:cubicBezTo>
                  <a:pt x="3118" y="6437"/>
                  <a:pt x="3100" y="5808"/>
                  <a:pt x="3090" y="5180"/>
                </a:cubicBezTo>
                <a:cubicBezTo>
                  <a:pt x="3086" y="4859"/>
                  <a:pt x="3082" y="4538"/>
                  <a:pt x="3081" y="4218"/>
                </a:cubicBezTo>
                <a:lnTo>
                  <a:pt x="3083" y="4216"/>
                </a:lnTo>
                <a:cubicBezTo>
                  <a:pt x="3495" y="3870"/>
                  <a:pt x="3855" y="3470"/>
                  <a:pt x="4154" y="3023"/>
                </a:cubicBezTo>
                <a:cubicBezTo>
                  <a:pt x="4419" y="2622"/>
                  <a:pt x="4723" y="2122"/>
                  <a:pt x="4737" y="1660"/>
                </a:cubicBezTo>
                <a:cubicBezTo>
                  <a:pt x="4739" y="1580"/>
                  <a:pt x="4648" y="1526"/>
                  <a:pt x="4561" y="1526"/>
                </a:cubicBezTo>
                <a:cubicBezTo>
                  <a:pt x="4508" y="1526"/>
                  <a:pt x="4456" y="1546"/>
                  <a:pt x="4428" y="1591"/>
                </a:cubicBezTo>
                <a:cubicBezTo>
                  <a:pt x="4309" y="1787"/>
                  <a:pt x="4245" y="2005"/>
                  <a:pt x="4143" y="2208"/>
                </a:cubicBezTo>
                <a:cubicBezTo>
                  <a:pt x="4036" y="2429"/>
                  <a:pt x="3913" y="2642"/>
                  <a:pt x="3777" y="2846"/>
                </a:cubicBezTo>
                <a:cubicBezTo>
                  <a:pt x="3573" y="3146"/>
                  <a:pt x="3340" y="3426"/>
                  <a:pt x="3081" y="3680"/>
                </a:cubicBezTo>
                <a:lnTo>
                  <a:pt x="3081" y="3294"/>
                </a:lnTo>
                <a:cubicBezTo>
                  <a:pt x="3082" y="2993"/>
                  <a:pt x="3079" y="2691"/>
                  <a:pt x="3078" y="2389"/>
                </a:cubicBezTo>
                <a:cubicBezTo>
                  <a:pt x="3075" y="2078"/>
                  <a:pt x="3094" y="401"/>
                  <a:pt x="3037" y="93"/>
                </a:cubicBezTo>
                <a:cubicBezTo>
                  <a:pt x="3025" y="30"/>
                  <a:pt x="2957" y="0"/>
                  <a:pt x="288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7931107" y="2571202"/>
            <a:ext cx="291922" cy="379604"/>
          </a:xfrm>
          <a:custGeom>
            <a:rect b="b" l="l" r="r" t="t"/>
            <a:pathLst>
              <a:path extrusionOk="0" h="18303" w="14547">
                <a:moveTo>
                  <a:pt x="6218" y="0"/>
                </a:moveTo>
                <a:cubicBezTo>
                  <a:pt x="6016" y="0"/>
                  <a:pt x="5814" y="13"/>
                  <a:pt x="5612" y="38"/>
                </a:cubicBezTo>
                <a:cubicBezTo>
                  <a:pt x="4096" y="223"/>
                  <a:pt x="2673" y="1102"/>
                  <a:pt x="2009" y="2386"/>
                </a:cubicBezTo>
                <a:cubicBezTo>
                  <a:pt x="1338" y="3685"/>
                  <a:pt x="1449" y="5200"/>
                  <a:pt x="1185" y="6620"/>
                </a:cubicBezTo>
                <a:cubicBezTo>
                  <a:pt x="989" y="7669"/>
                  <a:pt x="584" y="8677"/>
                  <a:pt x="391" y="9726"/>
                </a:cubicBezTo>
                <a:cubicBezTo>
                  <a:pt x="0" y="11855"/>
                  <a:pt x="532" y="14120"/>
                  <a:pt x="1842" y="15903"/>
                </a:cubicBezTo>
                <a:cubicBezTo>
                  <a:pt x="2386" y="16643"/>
                  <a:pt x="3066" y="17308"/>
                  <a:pt x="3902" y="17752"/>
                </a:cubicBezTo>
                <a:cubicBezTo>
                  <a:pt x="4486" y="18062"/>
                  <a:pt x="5178" y="18239"/>
                  <a:pt x="5891" y="18289"/>
                </a:cubicBezTo>
                <a:cubicBezTo>
                  <a:pt x="6026" y="18298"/>
                  <a:pt x="6163" y="18302"/>
                  <a:pt x="6300" y="18302"/>
                </a:cubicBezTo>
                <a:cubicBezTo>
                  <a:pt x="7565" y="18302"/>
                  <a:pt x="8854" y="17910"/>
                  <a:pt x="9720" y="17149"/>
                </a:cubicBezTo>
                <a:cubicBezTo>
                  <a:pt x="10519" y="16449"/>
                  <a:pt x="11006" y="15446"/>
                  <a:pt x="11046" y="14425"/>
                </a:cubicBezTo>
                <a:cubicBezTo>
                  <a:pt x="12610" y="13668"/>
                  <a:pt x="13784" y="12242"/>
                  <a:pt x="14165" y="10636"/>
                </a:cubicBezTo>
                <a:cubicBezTo>
                  <a:pt x="14546" y="9031"/>
                  <a:pt x="14125" y="7276"/>
                  <a:pt x="13048" y="5975"/>
                </a:cubicBezTo>
                <a:cubicBezTo>
                  <a:pt x="12606" y="5441"/>
                  <a:pt x="12062" y="4979"/>
                  <a:pt x="11677" y="4409"/>
                </a:cubicBezTo>
                <a:cubicBezTo>
                  <a:pt x="11313" y="3866"/>
                  <a:pt x="11106" y="3245"/>
                  <a:pt x="10788" y="2677"/>
                </a:cubicBezTo>
                <a:cubicBezTo>
                  <a:pt x="9949" y="1180"/>
                  <a:pt x="8263" y="98"/>
                  <a:pt x="6454" y="6"/>
                </a:cubicBezTo>
                <a:cubicBezTo>
                  <a:pt x="6375" y="2"/>
                  <a:pt x="6297" y="0"/>
                  <a:pt x="6218"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p:nvPr/>
        </p:nvSpPr>
        <p:spPr>
          <a:xfrm>
            <a:off x="7969975" y="2707750"/>
            <a:ext cx="185685" cy="285382"/>
          </a:xfrm>
          <a:custGeom>
            <a:rect b="b" l="l" r="r" t="t"/>
            <a:pathLst>
              <a:path extrusionOk="0" h="13760" w="9253">
                <a:moveTo>
                  <a:pt x="4737" y="1"/>
                </a:moveTo>
                <a:cubicBezTo>
                  <a:pt x="4635" y="1"/>
                  <a:pt x="4529" y="55"/>
                  <a:pt x="4501" y="154"/>
                </a:cubicBezTo>
                <a:cubicBezTo>
                  <a:pt x="4318" y="793"/>
                  <a:pt x="4277" y="1487"/>
                  <a:pt x="4263" y="2175"/>
                </a:cubicBezTo>
                <a:cubicBezTo>
                  <a:pt x="4257" y="2171"/>
                  <a:pt x="4250" y="2166"/>
                  <a:pt x="4243" y="2160"/>
                </a:cubicBezTo>
                <a:cubicBezTo>
                  <a:pt x="4003" y="1985"/>
                  <a:pt x="3785" y="1780"/>
                  <a:pt x="3592" y="1556"/>
                </a:cubicBezTo>
                <a:cubicBezTo>
                  <a:pt x="3378" y="1312"/>
                  <a:pt x="3206" y="1043"/>
                  <a:pt x="3027" y="778"/>
                </a:cubicBezTo>
                <a:cubicBezTo>
                  <a:pt x="2932" y="638"/>
                  <a:pt x="2861" y="475"/>
                  <a:pt x="2665" y="475"/>
                </a:cubicBezTo>
                <a:cubicBezTo>
                  <a:pt x="2661" y="475"/>
                  <a:pt x="2656" y="475"/>
                  <a:pt x="2651" y="475"/>
                </a:cubicBezTo>
                <a:cubicBezTo>
                  <a:pt x="2624" y="477"/>
                  <a:pt x="2599" y="486"/>
                  <a:pt x="2577" y="503"/>
                </a:cubicBezTo>
                <a:cubicBezTo>
                  <a:pt x="2485" y="563"/>
                  <a:pt x="2458" y="640"/>
                  <a:pt x="2473" y="743"/>
                </a:cubicBezTo>
                <a:cubicBezTo>
                  <a:pt x="2543" y="1224"/>
                  <a:pt x="2789" y="1654"/>
                  <a:pt x="3109" y="2031"/>
                </a:cubicBezTo>
                <a:cubicBezTo>
                  <a:pt x="3278" y="2233"/>
                  <a:pt x="3467" y="2418"/>
                  <a:pt x="3671" y="2583"/>
                </a:cubicBezTo>
                <a:cubicBezTo>
                  <a:pt x="3759" y="2654"/>
                  <a:pt x="3851" y="2721"/>
                  <a:pt x="3944" y="2785"/>
                </a:cubicBezTo>
                <a:cubicBezTo>
                  <a:pt x="3988" y="2817"/>
                  <a:pt x="4207" y="2923"/>
                  <a:pt x="4210" y="2928"/>
                </a:cubicBezTo>
                <a:cubicBezTo>
                  <a:pt x="4221" y="2954"/>
                  <a:pt x="4236" y="2979"/>
                  <a:pt x="4252" y="3001"/>
                </a:cubicBezTo>
                <a:cubicBezTo>
                  <a:pt x="4250" y="3147"/>
                  <a:pt x="4247" y="3291"/>
                  <a:pt x="4241" y="3434"/>
                </a:cubicBezTo>
                <a:cubicBezTo>
                  <a:pt x="4202" y="4535"/>
                  <a:pt x="4202" y="5637"/>
                  <a:pt x="4204" y="6738"/>
                </a:cubicBezTo>
                <a:cubicBezTo>
                  <a:pt x="4206" y="6811"/>
                  <a:pt x="4207" y="6882"/>
                  <a:pt x="4207" y="6955"/>
                </a:cubicBezTo>
                <a:cubicBezTo>
                  <a:pt x="3607" y="6599"/>
                  <a:pt x="3044" y="6208"/>
                  <a:pt x="2528" y="5750"/>
                </a:cubicBezTo>
                <a:cubicBezTo>
                  <a:pt x="2739" y="5141"/>
                  <a:pt x="2765" y="4392"/>
                  <a:pt x="2565" y="3784"/>
                </a:cubicBezTo>
                <a:cubicBezTo>
                  <a:pt x="2523" y="3657"/>
                  <a:pt x="2423" y="3602"/>
                  <a:pt x="2321" y="3602"/>
                </a:cubicBezTo>
                <a:cubicBezTo>
                  <a:pt x="2187" y="3602"/>
                  <a:pt x="2048" y="3697"/>
                  <a:pt x="2028" y="3852"/>
                </a:cubicBezTo>
                <a:cubicBezTo>
                  <a:pt x="1976" y="4273"/>
                  <a:pt x="1928" y="4687"/>
                  <a:pt x="1871" y="5103"/>
                </a:cubicBezTo>
                <a:cubicBezTo>
                  <a:pt x="1591" y="4793"/>
                  <a:pt x="1339" y="4464"/>
                  <a:pt x="1085" y="4132"/>
                </a:cubicBezTo>
                <a:cubicBezTo>
                  <a:pt x="871" y="3852"/>
                  <a:pt x="650" y="3337"/>
                  <a:pt x="280" y="3224"/>
                </a:cubicBezTo>
                <a:cubicBezTo>
                  <a:pt x="271" y="3221"/>
                  <a:pt x="262" y="3220"/>
                  <a:pt x="254" y="3220"/>
                </a:cubicBezTo>
                <a:cubicBezTo>
                  <a:pt x="214" y="3220"/>
                  <a:pt x="181" y="3249"/>
                  <a:pt x="166" y="3285"/>
                </a:cubicBezTo>
                <a:cubicBezTo>
                  <a:pt x="1" y="3657"/>
                  <a:pt x="426" y="4279"/>
                  <a:pt x="620" y="4601"/>
                </a:cubicBezTo>
                <a:cubicBezTo>
                  <a:pt x="892" y="5046"/>
                  <a:pt x="1248" y="5466"/>
                  <a:pt x="1610" y="5853"/>
                </a:cubicBezTo>
                <a:cubicBezTo>
                  <a:pt x="2331" y="6623"/>
                  <a:pt x="3230" y="7324"/>
                  <a:pt x="4214" y="7789"/>
                </a:cubicBezTo>
                <a:cubicBezTo>
                  <a:pt x="4235" y="9668"/>
                  <a:pt x="4296" y="11548"/>
                  <a:pt x="4409" y="13424"/>
                </a:cubicBezTo>
                <a:cubicBezTo>
                  <a:pt x="4422" y="13647"/>
                  <a:pt x="4616" y="13760"/>
                  <a:pt x="4803" y="13760"/>
                </a:cubicBezTo>
                <a:cubicBezTo>
                  <a:pt x="4988" y="13760"/>
                  <a:pt x="5168" y="13648"/>
                  <a:pt x="5156" y="13424"/>
                </a:cubicBezTo>
                <a:cubicBezTo>
                  <a:pt x="5041" y="11197"/>
                  <a:pt x="4967" y="8969"/>
                  <a:pt x="4957" y="6740"/>
                </a:cubicBezTo>
                <a:lnTo>
                  <a:pt x="4957" y="6386"/>
                </a:lnTo>
                <a:cubicBezTo>
                  <a:pt x="5545" y="5962"/>
                  <a:pt x="6083" y="5440"/>
                  <a:pt x="6563" y="4889"/>
                </a:cubicBezTo>
                <a:cubicBezTo>
                  <a:pt x="6778" y="4920"/>
                  <a:pt x="6996" y="4933"/>
                  <a:pt x="7215" y="4933"/>
                </a:cubicBezTo>
                <a:cubicBezTo>
                  <a:pt x="7444" y="4933"/>
                  <a:pt x="7675" y="4919"/>
                  <a:pt x="7902" y="4896"/>
                </a:cubicBezTo>
                <a:cubicBezTo>
                  <a:pt x="8327" y="4854"/>
                  <a:pt x="8799" y="4797"/>
                  <a:pt x="9127" y="4523"/>
                </a:cubicBezTo>
                <a:cubicBezTo>
                  <a:pt x="9253" y="4417"/>
                  <a:pt x="9180" y="4227"/>
                  <a:pt x="9031" y="4184"/>
                </a:cubicBezTo>
                <a:cubicBezTo>
                  <a:pt x="8892" y="4145"/>
                  <a:pt x="8747" y="4131"/>
                  <a:pt x="8599" y="4131"/>
                </a:cubicBezTo>
                <a:cubicBezTo>
                  <a:pt x="8341" y="4131"/>
                  <a:pt x="8075" y="4172"/>
                  <a:pt x="7826" y="4188"/>
                </a:cubicBezTo>
                <a:cubicBezTo>
                  <a:pt x="7627" y="4201"/>
                  <a:pt x="7429" y="4202"/>
                  <a:pt x="7231" y="4202"/>
                </a:cubicBezTo>
                <a:cubicBezTo>
                  <a:pt x="7195" y="4202"/>
                  <a:pt x="7159" y="4202"/>
                  <a:pt x="7124" y="4202"/>
                </a:cubicBezTo>
                <a:cubicBezTo>
                  <a:pt x="7166" y="4146"/>
                  <a:pt x="7207" y="4091"/>
                  <a:pt x="7248" y="4036"/>
                </a:cubicBezTo>
                <a:cubicBezTo>
                  <a:pt x="7605" y="3557"/>
                  <a:pt x="7938" y="3050"/>
                  <a:pt x="8194" y="2519"/>
                </a:cubicBezTo>
                <a:cubicBezTo>
                  <a:pt x="8330" y="2240"/>
                  <a:pt x="8732" y="1660"/>
                  <a:pt x="8464" y="1384"/>
                </a:cubicBezTo>
                <a:cubicBezTo>
                  <a:pt x="8436" y="1355"/>
                  <a:pt x="8405" y="1343"/>
                  <a:pt x="8373" y="1343"/>
                </a:cubicBezTo>
                <a:cubicBezTo>
                  <a:pt x="8149" y="1343"/>
                  <a:pt x="7850" y="1938"/>
                  <a:pt x="7808" y="2007"/>
                </a:cubicBezTo>
                <a:cubicBezTo>
                  <a:pt x="7503" y="2493"/>
                  <a:pt x="7184" y="2976"/>
                  <a:pt x="6836" y="3434"/>
                </a:cubicBezTo>
                <a:cubicBezTo>
                  <a:pt x="6273" y="4172"/>
                  <a:pt x="5633" y="4793"/>
                  <a:pt x="4961" y="5414"/>
                </a:cubicBezTo>
                <a:cubicBezTo>
                  <a:pt x="4967" y="4728"/>
                  <a:pt x="4975" y="4043"/>
                  <a:pt x="4980" y="3357"/>
                </a:cubicBezTo>
                <a:cubicBezTo>
                  <a:pt x="4990" y="2310"/>
                  <a:pt x="5138" y="1188"/>
                  <a:pt x="4945" y="154"/>
                </a:cubicBezTo>
                <a:cubicBezTo>
                  <a:pt x="4925" y="50"/>
                  <a:pt x="4833" y="1"/>
                  <a:pt x="473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a:off x="8043717" y="2571202"/>
            <a:ext cx="179303" cy="379604"/>
          </a:xfrm>
          <a:custGeom>
            <a:rect b="b" l="l" r="r" t="t"/>
            <a:pathLst>
              <a:path extrusionOk="0" h="18303" w="8935">
                <a:moveTo>
                  <a:pt x="606" y="0"/>
                </a:moveTo>
                <a:cubicBezTo>
                  <a:pt x="404" y="0"/>
                  <a:pt x="202" y="13"/>
                  <a:pt x="0" y="38"/>
                </a:cubicBezTo>
                <a:cubicBezTo>
                  <a:pt x="129" y="45"/>
                  <a:pt x="258" y="55"/>
                  <a:pt x="387" y="73"/>
                </a:cubicBezTo>
                <a:cubicBezTo>
                  <a:pt x="1596" y="234"/>
                  <a:pt x="2770" y="881"/>
                  <a:pt x="3317" y="1901"/>
                </a:cubicBezTo>
                <a:cubicBezTo>
                  <a:pt x="4060" y="3283"/>
                  <a:pt x="3544" y="5013"/>
                  <a:pt x="4193" y="6437"/>
                </a:cubicBezTo>
                <a:cubicBezTo>
                  <a:pt x="4444" y="6988"/>
                  <a:pt x="4855" y="7457"/>
                  <a:pt x="5214" y="7953"/>
                </a:cubicBezTo>
                <a:cubicBezTo>
                  <a:pt x="5653" y="8559"/>
                  <a:pt x="6025" y="9224"/>
                  <a:pt x="6161" y="9944"/>
                </a:cubicBezTo>
                <a:cubicBezTo>
                  <a:pt x="6296" y="10665"/>
                  <a:pt x="6174" y="11449"/>
                  <a:pt x="5705" y="12036"/>
                </a:cubicBezTo>
                <a:cubicBezTo>
                  <a:pt x="5283" y="12566"/>
                  <a:pt x="4614" y="12900"/>
                  <a:pt x="4241" y="13461"/>
                </a:cubicBezTo>
                <a:cubicBezTo>
                  <a:pt x="3846" y="14059"/>
                  <a:pt x="3852" y="14806"/>
                  <a:pt x="3642" y="15481"/>
                </a:cubicBezTo>
                <a:cubicBezTo>
                  <a:pt x="3292" y="16599"/>
                  <a:pt x="2330" y="17502"/>
                  <a:pt x="1193" y="17987"/>
                </a:cubicBezTo>
                <a:cubicBezTo>
                  <a:pt x="897" y="18112"/>
                  <a:pt x="591" y="18213"/>
                  <a:pt x="279" y="18289"/>
                </a:cubicBezTo>
                <a:cubicBezTo>
                  <a:pt x="414" y="18298"/>
                  <a:pt x="551" y="18302"/>
                  <a:pt x="688" y="18302"/>
                </a:cubicBezTo>
                <a:cubicBezTo>
                  <a:pt x="1953" y="18302"/>
                  <a:pt x="3242" y="17910"/>
                  <a:pt x="4108" y="17149"/>
                </a:cubicBezTo>
                <a:cubicBezTo>
                  <a:pt x="4907" y="16449"/>
                  <a:pt x="5394" y="15446"/>
                  <a:pt x="5434" y="14425"/>
                </a:cubicBezTo>
                <a:cubicBezTo>
                  <a:pt x="6998" y="13668"/>
                  <a:pt x="8172" y="12242"/>
                  <a:pt x="8553" y="10636"/>
                </a:cubicBezTo>
                <a:cubicBezTo>
                  <a:pt x="8934" y="9031"/>
                  <a:pt x="8513" y="7276"/>
                  <a:pt x="7436" y="5975"/>
                </a:cubicBezTo>
                <a:cubicBezTo>
                  <a:pt x="6994" y="5441"/>
                  <a:pt x="6450" y="4979"/>
                  <a:pt x="6065" y="4409"/>
                </a:cubicBezTo>
                <a:cubicBezTo>
                  <a:pt x="5701" y="3866"/>
                  <a:pt x="5494" y="3245"/>
                  <a:pt x="5176" y="2677"/>
                </a:cubicBezTo>
                <a:cubicBezTo>
                  <a:pt x="4337" y="1180"/>
                  <a:pt x="2651" y="98"/>
                  <a:pt x="842" y="6"/>
                </a:cubicBezTo>
                <a:cubicBezTo>
                  <a:pt x="763" y="2"/>
                  <a:pt x="685" y="0"/>
                  <a:pt x="60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p:nvPr/>
        </p:nvSpPr>
        <p:spPr>
          <a:xfrm>
            <a:off x="7914814" y="3216054"/>
            <a:ext cx="380078" cy="555521"/>
          </a:xfrm>
          <a:custGeom>
            <a:rect b="b" l="l" r="r" t="t"/>
            <a:pathLst>
              <a:path extrusionOk="0" h="26785" w="18940">
                <a:moveTo>
                  <a:pt x="9705" y="1"/>
                </a:moveTo>
                <a:cubicBezTo>
                  <a:pt x="9463" y="1"/>
                  <a:pt x="9220" y="28"/>
                  <a:pt x="8979" y="85"/>
                </a:cubicBezTo>
                <a:cubicBezTo>
                  <a:pt x="8902" y="105"/>
                  <a:pt x="8826" y="124"/>
                  <a:pt x="8752" y="148"/>
                </a:cubicBezTo>
                <a:cubicBezTo>
                  <a:pt x="7511" y="539"/>
                  <a:pt x="6645" y="1629"/>
                  <a:pt x="6021" y="2723"/>
                </a:cubicBezTo>
                <a:cubicBezTo>
                  <a:pt x="5397" y="3815"/>
                  <a:pt x="4913" y="4982"/>
                  <a:pt x="4580" y="6195"/>
                </a:cubicBezTo>
                <a:cubicBezTo>
                  <a:pt x="3192" y="6472"/>
                  <a:pt x="2444" y="7890"/>
                  <a:pt x="2145" y="9184"/>
                </a:cubicBezTo>
                <a:cubicBezTo>
                  <a:pt x="1702" y="11111"/>
                  <a:pt x="1795" y="13122"/>
                  <a:pt x="2415" y="14999"/>
                </a:cubicBezTo>
                <a:cubicBezTo>
                  <a:pt x="424" y="17053"/>
                  <a:pt x="1" y="20296"/>
                  <a:pt x="1399" y="22735"/>
                </a:cubicBezTo>
                <a:cubicBezTo>
                  <a:pt x="2744" y="25079"/>
                  <a:pt x="5122" y="25905"/>
                  <a:pt x="7751" y="26372"/>
                </a:cubicBezTo>
                <a:cubicBezTo>
                  <a:pt x="8879" y="26573"/>
                  <a:pt x="10049" y="26785"/>
                  <a:pt x="11193" y="26785"/>
                </a:cubicBezTo>
                <a:cubicBezTo>
                  <a:pt x="11734" y="26785"/>
                  <a:pt x="12270" y="26737"/>
                  <a:pt x="12793" y="26619"/>
                </a:cubicBezTo>
                <a:cubicBezTo>
                  <a:pt x="13402" y="26485"/>
                  <a:pt x="13983" y="26245"/>
                  <a:pt x="14510" y="25910"/>
                </a:cubicBezTo>
                <a:cubicBezTo>
                  <a:pt x="15968" y="24983"/>
                  <a:pt x="16827" y="23172"/>
                  <a:pt x="16270" y="21612"/>
                </a:cubicBezTo>
                <a:cubicBezTo>
                  <a:pt x="16171" y="21336"/>
                  <a:pt x="16030" y="21054"/>
                  <a:pt x="16095" y="20770"/>
                </a:cubicBezTo>
                <a:cubicBezTo>
                  <a:pt x="16134" y="20592"/>
                  <a:pt x="16250" y="20441"/>
                  <a:pt x="16358" y="20291"/>
                </a:cubicBezTo>
                <a:cubicBezTo>
                  <a:pt x="18336" y="17559"/>
                  <a:pt x="18940" y="13997"/>
                  <a:pt x="17955" y="10829"/>
                </a:cubicBezTo>
                <a:cubicBezTo>
                  <a:pt x="17414" y="9089"/>
                  <a:pt x="16152" y="7299"/>
                  <a:pt x="14231" y="7048"/>
                </a:cubicBezTo>
                <a:cubicBezTo>
                  <a:pt x="14201" y="5405"/>
                  <a:pt x="14123" y="3693"/>
                  <a:pt x="13299" y="2242"/>
                </a:cubicBezTo>
                <a:cubicBezTo>
                  <a:pt x="12592" y="996"/>
                  <a:pt x="11172" y="1"/>
                  <a:pt x="9705"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9"/>
          <p:cNvSpPr/>
          <p:nvPr/>
        </p:nvSpPr>
        <p:spPr>
          <a:xfrm>
            <a:off x="8090431" y="3216054"/>
            <a:ext cx="204448" cy="552099"/>
          </a:xfrm>
          <a:custGeom>
            <a:rect b="b" l="l" r="r" t="t"/>
            <a:pathLst>
              <a:path extrusionOk="0" h="26620" w="10188">
                <a:moveTo>
                  <a:pt x="953" y="1"/>
                </a:moveTo>
                <a:cubicBezTo>
                  <a:pt x="711" y="1"/>
                  <a:pt x="468" y="28"/>
                  <a:pt x="227" y="85"/>
                </a:cubicBezTo>
                <a:cubicBezTo>
                  <a:pt x="151" y="105"/>
                  <a:pt x="74" y="124"/>
                  <a:pt x="0" y="148"/>
                </a:cubicBezTo>
                <a:cubicBezTo>
                  <a:pt x="912" y="669"/>
                  <a:pt x="1658" y="1470"/>
                  <a:pt x="2089" y="2382"/>
                </a:cubicBezTo>
                <a:cubicBezTo>
                  <a:pt x="2984" y="4276"/>
                  <a:pt x="2784" y="6456"/>
                  <a:pt x="2401" y="8494"/>
                </a:cubicBezTo>
                <a:cubicBezTo>
                  <a:pt x="4742" y="9643"/>
                  <a:pt x="6358" y="11985"/>
                  <a:pt x="6508" y="14445"/>
                </a:cubicBezTo>
                <a:cubicBezTo>
                  <a:pt x="6657" y="16906"/>
                  <a:pt x="5341" y="19404"/>
                  <a:pt x="3157" y="20793"/>
                </a:cubicBezTo>
                <a:cubicBezTo>
                  <a:pt x="4595" y="22371"/>
                  <a:pt x="4857" y="24712"/>
                  <a:pt x="4041" y="26619"/>
                </a:cubicBezTo>
                <a:cubicBezTo>
                  <a:pt x="4650" y="26485"/>
                  <a:pt x="5231" y="26245"/>
                  <a:pt x="5758" y="25910"/>
                </a:cubicBezTo>
                <a:cubicBezTo>
                  <a:pt x="7216" y="24983"/>
                  <a:pt x="8075" y="23172"/>
                  <a:pt x="7518" y="21612"/>
                </a:cubicBezTo>
                <a:cubicBezTo>
                  <a:pt x="7419" y="21336"/>
                  <a:pt x="7278" y="21054"/>
                  <a:pt x="7343" y="20770"/>
                </a:cubicBezTo>
                <a:cubicBezTo>
                  <a:pt x="7382" y="20592"/>
                  <a:pt x="7498" y="20441"/>
                  <a:pt x="7606" y="20291"/>
                </a:cubicBezTo>
                <a:cubicBezTo>
                  <a:pt x="9584" y="17559"/>
                  <a:pt x="10188" y="13997"/>
                  <a:pt x="9203" y="10829"/>
                </a:cubicBezTo>
                <a:cubicBezTo>
                  <a:pt x="8662" y="9089"/>
                  <a:pt x="7400" y="7299"/>
                  <a:pt x="5479" y="7048"/>
                </a:cubicBezTo>
                <a:cubicBezTo>
                  <a:pt x="5449" y="5405"/>
                  <a:pt x="5371" y="3693"/>
                  <a:pt x="4547" y="2242"/>
                </a:cubicBezTo>
                <a:cubicBezTo>
                  <a:pt x="3840" y="996"/>
                  <a:pt x="2420" y="1"/>
                  <a:pt x="953"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p:nvPr/>
        </p:nvSpPr>
        <p:spPr>
          <a:xfrm>
            <a:off x="7975172" y="3359779"/>
            <a:ext cx="258389" cy="477041"/>
          </a:xfrm>
          <a:custGeom>
            <a:rect b="b" l="l" r="r" t="t"/>
            <a:pathLst>
              <a:path extrusionOk="0" h="23001" w="12876">
                <a:moveTo>
                  <a:pt x="6036" y="1"/>
                </a:moveTo>
                <a:cubicBezTo>
                  <a:pt x="5906" y="1"/>
                  <a:pt x="5786" y="70"/>
                  <a:pt x="5764" y="232"/>
                </a:cubicBezTo>
                <a:cubicBezTo>
                  <a:pt x="5410" y="2782"/>
                  <a:pt x="5400" y="5402"/>
                  <a:pt x="5415" y="8002"/>
                </a:cubicBezTo>
                <a:cubicBezTo>
                  <a:pt x="4800" y="7263"/>
                  <a:pt x="4295" y="6473"/>
                  <a:pt x="3893" y="5574"/>
                </a:cubicBezTo>
                <a:cubicBezTo>
                  <a:pt x="3413" y="4497"/>
                  <a:pt x="3283" y="3293"/>
                  <a:pt x="2758" y="2257"/>
                </a:cubicBezTo>
                <a:cubicBezTo>
                  <a:pt x="2719" y="2179"/>
                  <a:pt x="2621" y="2123"/>
                  <a:pt x="2530" y="2123"/>
                </a:cubicBezTo>
                <a:cubicBezTo>
                  <a:pt x="2464" y="2123"/>
                  <a:pt x="2401" y="2153"/>
                  <a:pt x="2370" y="2228"/>
                </a:cubicBezTo>
                <a:cubicBezTo>
                  <a:pt x="1269" y="4818"/>
                  <a:pt x="3481" y="8218"/>
                  <a:pt x="5411" y="9954"/>
                </a:cubicBezTo>
                <a:cubicBezTo>
                  <a:pt x="5415" y="9957"/>
                  <a:pt x="5419" y="9960"/>
                  <a:pt x="5423" y="9964"/>
                </a:cubicBezTo>
                <a:cubicBezTo>
                  <a:pt x="5423" y="10322"/>
                  <a:pt x="5425" y="10680"/>
                  <a:pt x="5422" y="11035"/>
                </a:cubicBezTo>
                <a:cubicBezTo>
                  <a:pt x="5414" y="12321"/>
                  <a:pt x="5411" y="13607"/>
                  <a:pt x="5413" y="14894"/>
                </a:cubicBezTo>
                <a:cubicBezTo>
                  <a:pt x="3947" y="14288"/>
                  <a:pt x="3036" y="13315"/>
                  <a:pt x="2255" y="11908"/>
                </a:cubicBezTo>
                <a:cubicBezTo>
                  <a:pt x="2187" y="11784"/>
                  <a:pt x="1635" y="10233"/>
                  <a:pt x="1088" y="10233"/>
                </a:cubicBezTo>
                <a:cubicBezTo>
                  <a:pt x="1018" y="10233"/>
                  <a:pt x="947" y="10259"/>
                  <a:pt x="878" y="10316"/>
                </a:cubicBezTo>
                <a:cubicBezTo>
                  <a:pt x="1" y="11047"/>
                  <a:pt x="1609" y="13305"/>
                  <a:pt x="2123" y="13969"/>
                </a:cubicBezTo>
                <a:cubicBezTo>
                  <a:pt x="2918" y="14997"/>
                  <a:pt x="4051" y="15912"/>
                  <a:pt x="5413" y="16117"/>
                </a:cubicBezTo>
                <a:cubicBezTo>
                  <a:pt x="5414" y="18185"/>
                  <a:pt x="5414" y="20254"/>
                  <a:pt x="5396" y="22322"/>
                </a:cubicBezTo>
                <a:cubicBezTo>
                  <a:pt x="5391" y="22779"/>
                  <a:pt x="5763" y="23001"/>
                  <a:pt x="6148" y="23001"/>
                </a:cubicBezTo>
                <a:cubicBezTo>
                  <a:pt x="6563" y="23001"/>
                  <a:pt x="6994" y="22743"/>
                  <a:pt x="6985" y="22245"/>
                </a:cubicBezTo>
                <a:cubicBezTo>
                  <a:pt x="6928" y="19253"/>
                  <a:pt x="6907" y="16260"/>
                  <a:pt x="6874" y="13268"/>
                </a:cubicBezTo>
                <a:cubicBezTo>
                  <a:pt x="9637" y="11945"/>
                  <a:pt x="12875" y="8535"/>
                  <a:pt x="12567" y="5472"/>
                </a:cubicBezTo>
                <a:cubicBezTo>
                  <a:pt x="12546" y="5266"/>
                  <a:pt x="12372" y="5150"/>
                  <a:pt x="12194" y="5150"/>
                </a:cubicBezTo>
                <a:cubicBezTo>
                  <a:pt x="12069" y="5150"/>
                  <a:pt x="11942" y="5207"/>
                  <a:pt x="11864" y="5330"/>
                </a:cubicBezTo>
                <a:cubicBezTo>
                  <a:pt x="11141" y="6469"/>
                  <a:pt x="10761" y="7707"/>
                  <a:pt x="10007" y="8830"/>
                </a:cubicBezTo>
                <a:cubicBezTo>
                  <a:pt x="9762" y="8390"/>
                  <a:pt x="9557" y="7946"/>
                  <a:pt x="9402" y="7449"/>
                </a:cubicBezTo>
                <a:cubicBezTo>
                  <a:pt x="9210" y="6838"/>
                  <a:pt x="9190" y="6214"/>
                  <a:pt x="9032" y="5601"/>
                </a:cubicBezTo>
                <a:cubicBezTo>
                  <a:pt x="9010" y="5512"/>
                  <a:pt x="8929" y="5470"/>
                  <a:pt x="8845" y="5470"/>
                </a:cubicBezTo>
                <a:cubicBezTo>
                  <a:pt x="8766" y="5470"/>
                  <a:pt x="8684" y="5507"/>
                  <a:pt x="8644" y="5574"/>
                </a:cubicBezTo>
                <a:cubicBezTo>
                  <a:pt x="7894" y="6843"/>
                  <a:pt x="8347" y="8702"/>
                  <a:pt x="9164" y="9871"/>
                </a:cubicBezTo>
                <a:cubicBezTo>
                  <a:pt x="8471" y="10608"/>
                  <a:pt x="7698" y="11220"/>
                  <a:pt x="6856" y="11805"/>
                </a:cubicBezTo>
                <a:cubicBezTo>
                  <a:pt x="6854" y="11622"/>
                  <a:pt x="6852" y="11439"/>
                  <a:pt x="6849" y="11255"/>
                </a:cubicBezTo>
                <a:cubicBezTo>
                  <a:pt x="6797" y="7630"/>
                  <a:pt x="6939" y="3875"/>
                  <a:pt x="6402" y="281"/>
                </a:cubicBezTo>
                <a:cubicBezTo>
                  <a:pt x="6377" y="109"/>
                  <a:pt x="6199" y="1"/>
                  <a:pt x="603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a:off x="5723028" y="3046924"/>
            <a:ext cx="317307" cy="463767"/>
          </a:xfrm>
          <a:custGeom>
            <a:rect b="b" l="l" r="r" t="t"/>
            <a:pathLst>
              <a:path extrusionOk="0" h="22361" w="15812">
                <a:moveTo>
                  <a:pt x="8102" y="1"/>
                </a:moveTo>
                <a:cubicBezTo>
                  <a:pt x="7900" y="1"/>
                  <a:pt x="7697" y="23"/>
                  <a:pt x="7496" y="71"/>
                </a:cubicBezTo>
                <a:cubicBezTo>
                  <a:pt x="7431" y="86"/>
                  <a:pt x="7368" y="103"/>
                  <a:pt x="7307" y="122"/>
                </a:cubicBezTo>
                <a:cubicBezTo>
                  <a:pt x="6271" y="448"/>
                  <a:pt x="5548" y="1360"/>
                  <a:pt x="5027" y="2272"/>
                </a:cubicBezTo>
                <a:cubicBezTo>
                  <a:pt x="4506" y="3184"/>
                  <a:pt x="4101" y="4159"/>
                  <a:pt x="3823" y="5170"/>
                </a:cubicBezTo>
                <a:cubicBezTo>
                  <a:pt x="2664" y="5402"/>
                  <a:pt x="2040" y="6585"/>
                  <a:pt x="1791" y="7667"/>
                </a:cubicBezTo>
                <a:cubicBezTo>
                  <a:pt x="1421" y="9276"/>
                  <a:pt x="1497" y="10954"/>
                  <a:pt x="2016" y="12522"/>
                </a:cubicBezTo>
                <a:cubicBezTo>
                  <a:pt x="352" y="14236"/>
                  <a:pt x="0" y="16943"/>
                  <a:pt x="1168" y="18979"/>
                </a:cubicBezTo>
                <a:cubicBezTo>
                  <a:pt x="2290" y="20937"/>
                  <a:pt x="4275" y="21625"/>
                  <a:pt x="6472" y="22016"/>
                </a:cubicBezTo>
                <a:cubicBezTo>
                  <a:pt x="7412" y="22184"/>
                  <a:pt x="8387" y="22360"/>
                  <a:pt x="9341" y="22360"/>
                </a:cubicBezTo>
                <a:cubicBezTo>
                  <a:pt x="9794" y="22360"/>
                  <a:pt x="10242" y="22320"/>
                  <a:pt x="10680" y="22222"/>
                </a:cubicBezTo>
                <a:cubicBezTo>
                  <a:pt x="11188" y="22111"/>
                  <a:pt x="11674" y="21910"/>
                  <a:pt x="12112" y="21631"/>
                </a:cubicBezTo>
                <a:cubicBezTo>
                  <a:pt x="13331" y="20856"/>
                  <a:pt x="14047" y="19345"/>
                  <a:pt x="13582" y="18041"/>
                </a:cubicBezTo>
                <a:cubicBezTo>
                  <a:pt x="13500" y="17812"/>
                  <a:pt x="13383" y="17575"/>
                  <a:pt x="13437" y="17339"/>
                </a:cubicBezTo>
                <a:cubicBezTo>
                  <a:pt x="13470" y="17191"/>
                  <a:pt x="13566" y="17065"/>
                  <a:pt x="13656" y="16939"/>
                </a:cubicBezTo>
                <a:cubicBezTo>
                  <a:pt x="15308" y="14659"/>
                  <a:pt x="15812" y="11685"/>
                  <a:pt x="14989" y="9040"/>
                </a:cubicBezTo>
                <a:cubicBezTo>
                  <a:pt x="14538" y="7588"/>
                  <a:pt x="13485" y="6093"/>
                  <a:pt x="11881" y="5883"/>
                </a:cubicBezTo>
                <a:cubicBezTo>
                  <a:pt x="11856" y="4511"/>
                  <a:pt x="11790" y="3082"/>
                  <a:pt x="11102" y="1870"/>
                </a:cubicBezTo>
                <a:cubicBezTo>
                  <a:pt x="10511" y="831"/>
                  <a:pt x="9326" y="1"/>
                  <a:pt x="810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5869630" y="3046903"/>
            <a:ext cx="170734" cy="460905"/>
          </a:xfrm>
          <a:custGeom>
            <a:rect b="b" l="l" r="r" t="t"/>
            <a:pathLst>
              <a:path extrusionOk="0" h="22223" w="8508">
                <a:moveTo>
                  <a:pt x="796" y="0"/>
                </a:moveTo>
                <a:cubicBezTo>
                  <a:pt x="594" y="0"/>
                  <a:pt x="391" y="23"/>
                  <a:pt x="190" y="71"/>
                </a:cubicBezTo>
                <a:cubicBezTo>
                  <a:pt x="127" y="87"/>
                  <a:pt x="62" y="104"/>
                  <a:pt x="1" y="123"/>
                </a:cubicBezTo>
                <a:cubicBezTo>
                  <a:pt x="762" y="559"/>
                  <a:pt x="1384" y="1227"/>
                  <a:pt x="1745" y="1988"/>
                </a:cubicBezTo>
                <a:cubicBezTo>
                  <a:pt x="2492" y="3569"/>
                  <a:pt x="2325" y="5388"/>
                  <a:pt x="2005" y="7091"/>
                </a:cubicBezTo>
                <a:cubicBezTo>
                  <a:pt x="3959" y="8051"/>
                  <a:pt x="5308" y="10005"/>
                  <a:pt x="5433" y="12060"/>
                </a:cubicBezTo>
                <a:cubicBezTo>
                  <a:pt x="5558" y="14114"/>
                  <a:pt x="4460" y="16199"/>
                  <a:pt x="2636" y="17359"/>
                </a:cubicBezTo>
                <a:cubicBezTo>
                  <a:pt x="3836" y="18677"/>
                  <a:pt x="4055" y="20631"/>
                  <a:pt x="3374" y="22223"/>
                </a:cubicBezTo>
                <a:cubicBezTo>
                  <a:pt x="3882" y="22112"/>
                  <a:pt x="4368" y="21911"/>
                  <a:pt x="4806" y="21632"/>
                </a:cubicBezTo>
                <a:cubicBezTo>
                  <a:pt x="6025" y="20857"/>
                  <a:pt x="6741" y="19346"/>
                  <a:pt x="6276" y="18042"/>
                </a:cubicBezTo>
                <a:cubicBezTo>
                  <a:pt x="6194" y="17813"/>
                  <a:pt x="6077" y="17576"/>
                  <a:pt x="6131" y="17340"/>
                </a:cubicBezTo>
                <a:cubicBezTo>
                  <a:pt x="6164" y="17191"/>
                  <a:pt x="6260" y="17066"/>
                  <a:pt x="6350" y="16940"/>
                </a:cubicBezTo>
                <a:cubicBezTo>
                  <a:pt x="8002" y="14660"/>
                  <a:pt x="8507" y="11686"/>
                  <a:pt x="7684" y="9041"/>
                </a:cubicBezTo>
                <a:cubicBezTo>
                  <a:pt x="7232" y="7589"/>
                  <a:pt x="6179" y="6093"/>
                  <a:pt x="4575" y="5883"/>
                </a:cubicBezTo>
                <a:cubicBezTo>
                  <a:pt x="4550" y="4512"/>
                  <a:pt x="4484" y="3083"/>
                  <a:pt x="3796" y="1871"/>
                </a:cubicBezTo>
                <a:cubicBezTo>
                  <a:pt x="3206" y="831"/>
                  <a:pt x="2020" y="0"/>
                  <a:pt x="796"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5773414" y="3166902"/>
            <a:ext cx="215726" cy="398270"/>
          </a:xfrm>
          <a:custGeom>
            <a:rect b="b" l="l" r="r" t="t"/>
            <a:pathLst>
              <a:path extrusionOk="0" h="19203" w="10750">
                <a:moveTo>
                  <a:pt x="5039" y="0"/>
                </a:moveTo>
                <a:cubicBezTo>
                  <a:pt x="4930" y="0"/>
                  <a:pt x="4830" y="58"/>
                  <a:pt x="4811" y="192"/>
                </a:cubicBezTo>
                <a:cubicBezTo>
                  <a:pt x="4515" y="2322"/>
                  <a:pt x="4508" y="4509"/>
                  <a:pt x="4520" y="6680"/>
                </a:cubicBezTo>
                <a:cubicBezTo>
                  <a:pt x="4006" y="6063"/>
                  <a:pt x="3585" y="5403"/>
                  <a:pt x="3249" y="4652"/>
                </a:cubicBezTo>
                <a:cubicBezTo>
                  <a:pt x="2849" y="3754"/>
                  <a:pt x="2740" y="2750"/>
                  <a:pt x="2302" y="1882"/>
                </a:cubicBezTo>
                <a:cubicBezTo>
                  <a:pt x="2269" y="1818"/>
                  <a:pt x="2187" y="1771"/>
                  <a:pt x="2111" y="1771"/>
                </a:cubicBezTo>
                <a:cubicBezTo>
                  <a:pt x="2056" y="1771"/>
                  <a:pt x="2004" y="1796"/>
                  <a:pt x="1978" y="1859"/>
                </a:cubicBezTo>
                <a:cubicBezTo>
                  <a:pt x="1058" y="4021"/>
                  <a:pt x="2905" y="6861"/>
                  <a:pt x="4516" y="8310"/>
                </a:cubicBezTo>
                <a:cubicBezTo>
                  <a:pt x="4520" y="8313"/>
                  <a:pt x="4523" y="8314"/>
                  <a:pt x="4527" y="8317"/>
                </a:cubicBezTo>
                <a:cubicBezTo>
                  <a:pt x="4527" y="8616"/>
                  <a:pt x="4528" y="8915"/>
                  <a:pt x="4527" y="9212"/>
                </a:cubicBezTo>
                <a:cubicBezTo>
                  <a:pt x="4520" y="10286"/>
                  <a:pt x="4517" y="11359"/>
                  <a:pt x="4519" y="12434"/>
                </a:cubicBezTo>
                <a:cubicBezTo>
                  <a:pt x="3294" y="11928"/>
                  <a:pt x="2535" y="11115"/>
                  <a:pt x="1882" y="9940"/>
                </a:cubicBezTo>
                <a:cubicBezTo>
                  <a:pt x="1825" y="9838"/>
                  <a:pt x="1365" y="8544"/>
                  <a:pt x="908" y="8544"/>
                </a:cubicBezTo>
                <a:cubicBezTo>
                  <a:pt x="850" y="8544"/>
                  <a:pt x="791" y="8565"/>
                  <a:pt x="733" y="8613"/>
                </a:cubicBezTo>
                <a:cubicBezTo>
                  <a:pt x="1" y="9223"/>
                  <a:pt x="1343" y="11108"/>
                  <a:pt x="1772" y="11662"/>
                </a:cubicBezTo>
                <a:cubicBezTo>
                  <a:pt x="2436" y="12521"/>
                  <a:pt x="3382" y="13284"/>
                  <a:pt x="4519" y="13456"/>
                </a:cubicBezTo>
                <a:cubicBezTo>
                  <a:pt x="4519" y="15182"/>
                  <a:pt x="4520" y="16908"/>
                  <a:pt x="4504" y="18636"/>
                </a:cubicBezTo>
                <a:cubicBezTo>
                  <a:pt x="4500" y="19017"/>
                  <a:pt x="4810" y="19202"/>
                  <a:pt x="5132" y="19202"/>
                </a:cubicBezTo>
                <a:cubicBezTo>
                  <a:pt x="5479" y="19202"/>
                  <a:pt x="5839" y="18987"/>
                  <a:pt x="5831" y="18571"/>
                </a:cubicBezTo>
                <a:cubicBezTo>
                  <a:pt x="5783" y="16073"/>
                  <a:pt x="5766" y="13575"/>
                  <a:pt x="5738" y="11077"/>
                </a:cubicBezTo>
                <a:cubicBezTo>
                  <a:pt x="8045" y="9972"/>
                  <a:pt x="10749" y="7124"/>
                  <a:pt x="10491" y="4567"/>
                </a:cubicBezTo>
                <a:cubicBezTo>
                  <a:pt x="10474" y="4395"/>
                  <a:pt x="10328" y="4298"/>
                  <a:pt x="10179" y="4298"/>
                </a:cubicBezTo>
                <a:cubicBezTo>
                  <a:pt x="10075" y="4298"/>
                  <a:pt x="9969" y="4346"/>
                  <a:pt x="9903" y="4449"/>
                </a:cubicBezTo>
                <a:cubicBezTo>
                  <a:pt x="9301" y="5399"/>
                  <a:pt x="8983" y="6433"/>
                  <a:pt x="8354" y="7371"/>
                </a:cubicBezTo>
                <a:cubicBezTo>
                  <a:pt x="8149" y="7003"/>
                  <a:pt x="7978" y="6632"/>
                  <a:pt x="7849" y="6218"/>
                </a:cubicBezTo>
                <a:cubicBezTo>
                  <a:pt x="7689" y="5708"/>
                  <a:pt x="7671" y="5187"/>
                  <a:pt x="7541" y="4675"/>
                </a:cubicBezTo>
                <a:cubicBezTo>
                  <a:pt x="7522" y="4601"/>
                  <a:pt x="7454" y="4566"/>
                  <a:pt x="7383" y="4566"/>
                </a:cubicBezTo>
                <a:cubicBezTo>
                  <a:pt x="7317" y="4566"/>
                  <a:pt x="7249" y="4596"/>
                  <a:pt x="7216" y="4652"/>
                </a:cubicBezTo>
                <a:cubicBezTo>
                  <a:pt x="6589" y="5712"/>
                  <a:pt x="6968" y="7264"/>
                  <a:pt x="7649" y="8240"/>
                </a:cubicBezTo>
                <a:cubicBezTo>
                  <a:pt x="7072" y="8857"/>
                  <a:pt x="6426" y="9367"/>
                  <a:pt x="5723" y="9855"/>
                </a:cubicBezTo>
                <a:cubicBezTo>
                  <a:pt x="5721" y="9702"/>
                  <a:pt x="5720" y="9550"/>
                  <a:pt x="5717" y="9396"/>
                </a:cubicBezTo>
                <a:cubicBezTo>
                  <a:pt x="5675" y="6370"/>
                  <a:pt x="5791" y="3234"/>
                  <a:pt x="5344" y="234"/>
                </a:cubicBezTo>
                <a:cubicBezTo>
                  <a:pt x="5323" y="90"/>
                  <a:pt x="5174" y="0"/>
                  <a:pt x="503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7501555" y="2976783"/>
            <a:ext cx="411524" cy="630579"/>
          </a:xfrm>
          <a:custGeom>
            <a:rect b="b" l="l" r="r" t="t"/>
            <a:pathLst>
              <a:path extrusionOk="0" h="30404" w="20507">
                <a:moveTo>
                  <a:pt x="12881" y="0"/>
                </a:moveTo>
                <a:cubicBezTo>
                  <a:pt x="11875" y="0"/>
                  <a:pt x="10848" y="377"/>
                  <a:pt x="10078" y="998"/>
                </a:cubicBezTo>
                <a:cubicBezTo>
                  <a:pt x="9794" y="1228"/>
                  <a:pt x="9535" y="1487"/>
                  <a:pt x="9306" y="1771"/>
                </a:cubicBezTo>
                <a:cubicBezTo>
                  <a:pt x="8604" y="2637"/>
                  <a:pt x="8176" y="3704"/>
                  <a:pt x="7942" y="4779"/>
                </a:cubicBezTo>
                <a:cubicBezTo>
                  <a:pt x="7596" y="4613"/>
                  <a:pt x="7231" y="4538"/>
                  <a:pt x="6866" y="4538"/>
                </a:cubicBezTo>
                <a:cubicBezTo>
                  <a:pt x="5442" y="4538"/>
                  <a:pt x="3999" y="5681"/>
                  <a:pt x="3559" y="7035"/>
                </a:cubicBezTo>
                <a:cubicBezTo>
                  <a:pt x="3007" y="8735"/>
                  <a:pt x="3554" y="10556"/>
                  <a:pt x="4102" y="12259"/>
                </a:cubicBezTo>
                <a:cubicBezTo>
                  <a:pt x="3802" y="12102"/>
                  <a:pt x="3476" y="12031"/>
                  <a:pt x="3147" y="12031"/>
                </a:cubicBezTo>
                <a:cubicBezTo>
                  <a:pt x="2152" y="12031"/>
                  <a:pt x="1122" y="12677"/>
                  <a:pt x="640" y="13539"/>
                </a:cubicBezTo>
                <a:cubicBezTo>
                  <a:pt x="0" y="14685"/>
                  <a:pt x="81" y="16054"/>
                  <a:pt x="240" y="17337"/>
                </a:cubicBezTo>
                <a:cubicBezTo>
                  <a:pt x="565" y="19934"/>
                  <a:pt x="1170" y="22583"/>
                  <a:pt x="2608" y="24858"/>
                </a:cubicBezTo>
                <a:cubicBezTo>
                  <a:pt x="4254" y="27460"/>
                  <a:pt x="8071" y="30403"/>
                  <a:pt x="11650" y="30403"/>
                </a:cubicBezTo>
                <a:cubicBezTo>
                  <a:pt x="12088" y="30403"/>
                  <a:pt x="12522" y="30359"/>
                  <a:pt x="12947" y="30265"/>
                </a:cubicBezTo>
                <a:cubicBezTo>
                  <a:pt x="13090" y="30235"/>
                  <a:pt x="13233" y="30198"/>
                  <a:pt x="13373" y="30156"/>
                </a:cubicBezTo>
                <a:cubicBezTo>
                  <a:pt x="18672" y="28543"/>
                  <a:pt x="20280" y="23994"/>
                  <a:pt x="20471" y="19264"/>
                </a:cubicBezTo>
                <a:cubicBezTo>
                  <a:pt x="20505" y="18390"/>
                  <a:pt x="20506" y="17465"/>
                  <a:pt x="20025" y="16713"/>
                </a:cubicBezTo>
                <a:cubicBezTo>
                  <a:pt x="19683" y="16178"/>
                  <a:pt x="19011" y="15795"/>
                  <a:pt x="18373" y="15795"/>
                </a:cubicBezTo>
                <a:cubicBezTo>
                  <a:pt x="18114" y="15795"/>
                  <a:pt x="17860" y="15858"/>
                  <a:pt x="17637" y="16000"/>
                </a:cubicBezTo>
                <a:cubicBezTo>
                  <a:pt x="17979" y="11716"/>
                  <a:pt x="18302" y="7275"/>
                  <a:pt x="16719" y="3239"/>
                </a:cubicBezTo>
                <a:cubicBezTo>
                  <a:pt x="16267" y="2082"/>
                  <a:pt x="15588" y="906"/>
                  <a:pt x="14416" y="337"/>
                </a:cubicBezTo>
                <a:cubicBezTo>
                  <a:pt x="13938" y="106"/>
                  <a:pt x="13412" y="0"/>
                  <a:pt x="12881"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7688269" y="2976783"/>
            <a:ext cx="224796" cy="627717"/>
          </a:xfrm>
          <a:custGeom>
            <a:rect b="b" l="l" r="r" t="t"/>
            <a:pathLst>
              <a:path extrusionOk="0" h="30266" w="11202">
                <a:moveTo>
                  <a:pt x="3576" y="0"/>
                </a:moveTo>
                <a:cubicBezTo>
                  <a:pt x="2570" y="0"/>
                  <a:pt x="1543" y="377"/>
                  <a:pt x="773" y="998"/>
                </a:cubicBezTo>
                <a:cubicBezTo>
                  <a:pt x="489" y="1228"/>
                  <a:pt x="230" y="1487"/>
                  <a:pt x="1" y="1771"/>
                </a:cubicBezTo>
                <a:cubicBezTo>
                  <a:pt x="146" y="1793"/>
                  <a:pt x="285" y="1805"/>
                  <a:pt x="408" y="1816"/>
                </a:cubicBezTo>
                <a:cubicBezTo>
                  <a:pt x="1602" y="1908"/>
                  <a:pt x="2696" y="2200"/>
                  <a:pt x="3599" y="2980"/>
                </a:cubicBezTo>
                <a:cubicBezTo>
                  <a:pt x="5115" y="4286"/>
                  <a:pt x="5742" y="6265"/>
                  <a:pt x="5997" y="8174"/>
                </a:cubicBezTo>
                <a:cubicBezTo>
                  <a:pt x="6494" y="11849"/>
                  <a:pt x="5847" y="15649"/>
                  <a:pt x="4159" y="19002"/>
                </a:cubicBezTo>
                <a:cubicBezTo>
                  <a:pt x="4236" y="18989"/>
                  <a:pt x="4313" y="18983"/>
                  <a:pt x="4390" y="18983"/>
                </a:cubicBezTo>
                <a:cubicBezTo>
                  <a:pt x="4988" y="18983"/>
                  <a:pt x="5565" y="19360"/>
                  <a:pt x="5875" y="19850"/>
                </a:cubicBezTo>
                <a:cubicBezTo>
                  <a:pt x="6224" y="20402"/>
                  <a:pt x="6305" y="21065"/>
                  <a:pt x="6316" y="21707"/>
                </a:cubicBezTo>
                <a:cubicBezTo>
                  <a:pt x="6370" y="24379"/>
                  <a:pt x="5410" y="26990"/>
                  <a:pt x="4091" y="29360"/>
                </a:cubicBezTo>
                <a:cubicBezTo>
                  <a:pt x="3928" y="29655"/>
                  <a:pt x="3758" y="29954"/>
                  <a:pt x="3642" y="30265"/>
                </a:cubicBezTo>
                <a:cubicBezTo>
                  <a:pt x="3785" y="30235"/>
                  <a:pt x="3928" y="30198"/>
                  <a:pt x="4068" y="30156"/>
                </a:cubicBezTo>
                <a:cubicBezTo>
                  <a:pt x="9367" y="28543"/>
                  <a:pt x="10975" y="23994"/>
                  <a:pt x="11166" y="19264"/>
                </a:cubicBezTo>
                <a:cubicBezTo>
                  <a:pt x="11200" y="18390"/>
                  <a:pt x="11201" y="17465"/>
                  <a:pt x="10720" y="16713"/>
                </a:cubicBezTo>
                <a:cubicBezTo>
                  <a:pt x="10378" y="16178"/>
                  <a:pt x="9704" y="15794"/>
                  <a:pt x="9066" y="15794"/>
                </a:cubicBezTo>
                <a:cubicBezTo>
                  <a:pt x="8807" y="15794"/>
                  <a:pt x="8553" y="15857"/>
                  <a:pt x="8330" y="15999"/>
                </a:cubicBezTo>
                <a:cubicBezTo>
                  <a:pt x="8673" y="11716"/>
                  <a:pt x="8995" y="7275"/>
                  <a:pt x="7414" y="3239"/>
                </a:cubicBezTo>
                <a:cubicBezTo>
                  <a:pt x="6962" y="2082"/>
                  <a:pt x="6282" y="906"/>
                  <a:pt x="5111" y="337"/>
                </a:cubicBezTo>
                <a:cubicBezTo>
                  <a:pt x="4633" y="106"/>
                  <a:pt x="4107" y="0"/>
                  <a:pt x="3576"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7592414" y="3145498"/>
            <a:ext cx="228067" cy="569292"/>
          </a:xfrm>
          <a:custGeom>
            <a:rect b="b" l="l" r="r" t="t"/>
            <a:pathLst>
              <a:path extrusionOk="0" h="27449" w="11365">
                <a:moveTo>
                  <a:pt x="7036" y="1"/>
                </a:moveTo>
                <a:cubicBezTo>
                  <a:pt x="6860" y="1"/>
                  <a:pt x="6693" y="92"/>
                  <a:pt x="6649" y="300"/>
                </a:cubicBezTo>
                <a:cubicBezTo>
                  <a:pt x="6246" y="2227"/>
                  <a:pt x="6143" y="4213"/>
                  <a:pt x="6050" y="6179"/>
                </a:cubicBezTo>
                <a:cubicBezTo>
                  <a:pt x="5579" y="5576"/>
                  <a:pt x="5133" y="4967"/>
                  <a:pt x="4763" y="4277"/>
                </a:cubicBezTo>
                <a:cubicBezTo>
                  <a:pt x="4202" y="3236"/>
                  <a:pt x="3941" y="2167"/>
                  <a:pt x="3544" y="1077"/>
                </a:cubicBezTo>
                <a:cubicBezTo>
                  <a:pt x="3485" y="915"/>
                  <a:pt x="3332" y="837"/>
                  <a:pt x="3182" y="837"/>
                </a:cubicBezTo>
                <a:cubicBezTo>
                  <a:pt x="3003" y="837"/>
                  <a:pt x="2829" y="949"/>
                  <a:pt x="2828" y="1166"/>
                </a:cubicBezTo>
                <a:cubicBezTo>
                  <a:pt x="2824" y="2322"/>
                  <a:pt x="3305" y="3556"/>
                  <a:pt x="3797" y="4601"/>
                </a:cubicBezTo>
                <a:cubicBezTo>
                  <a:pt x="4301" y="5672"/>
                  <a:pt x="5034" y="6819"/>
                  <a:pt x="5946" y="7632"/>
                </a:cubicBezTo>
                <a:cubicBezTo>
                  <a:pt x="5957" y="7643"/>
                  <a:pt x="5969" y="7651"/>
                  <a:pt x="5980" y="7661"/>
                </a:cubicBezTo>
                <a:cubicBezTo>
                  <a:pt x="5888" y="9652"/>
                  <a:pt x="5827" y="11644"/>
                  <a:pt x="5814" y="13636"/>
                </a:cubicBezTo>
                <a:cubicBezTo>
                  <a:pt x="5809" y="14448"/>
                  <a:pt x="5812" y="15260"/>
                  <a:pt x="5818" y="16071"/>
                </a:cubicBezTo>
                <a:cubicBezTo>
                  <a:pt x="5600" y="15914"/>
                  <a:pt x="5385" y="15752"/>
                  <a:pt x="5175" y="15582"/>
                </a:cubicBezTo>
                <a:cubicBezTo>
                  <a:pt x="4590" y="15112"/>
                  <a:pt x="4035" y="14603"/>
                  <a:pt x="3515" y="14060"/>
                </a:cubicBezTo>
                <a:cubicBezTo>
                  <a:pt x="3016" y="13532"/>
                  <a:pt x="2552" y="12973"/>
                  <a:pt x="2127" y="12383"/>
                </a:cubicBezTo>
                <a:cubicBezTo>
                  <a:pt x="1693" y="11785"/>
                  <a:pt x="1354" y="11119"/>
                  <a:pt x="885" y="10546"/>
                </a:cubicBezTo>
                <a:cubicBezTo>
                  <a:pt x="782" y="10419"/>
                  <a:pt x="635" y="10361"/>
                  <a:pt x="493" y="10361"/>
                </a:cubicBezTo>
                <a:cubicBezTo>
                  <a:pt x="238" y="10361"/>
                  <a:pt x="1" y="10551"/>
                  <a:pt x="78" y="10863"/>
                </a:cubicBezTo>
                <a:cubicBezTo>
                  <a:pt x="433" y="12302"/>
                  <a:pt x="1593" y="13688"/>
                  <a:pt x="2596" y="14795"/>
                </a:cubicBezTo>
                <a:cubicBezTo>
                  <a:pt x="3120" y="15374"/>
                  <a:pt x="3686" y="15912"/>
                  <a:pt x="4291" y="16407"/>
                </a:cubicBezTo>
                <a:cubicBezTo>
                  <a:pt x="4709" y="16747"/>
                  <a:pt x="5258" y="17301"/>
                  <a:pt x="5836" y="17469"/>
                </a:cubicBezTo>
                <a:cubicBezTo>
                  <a:pt x="5853" y="18398"/>
                  <a:pt x="5876" y="19326"/>
                  <a:pt x="5908" y="20256"/>
                </a:cubicBezTo>
                <a:cubicBezTo>
                  <a:pt x="5946" y="21394"/>
                  <a:pt x="5997" y="22532"/>
                  <a:pt x="6058" y="23670"/>
                </a:cubicBezTo>
                <a:cubicBezTo>
                  <a:pt x="6119" y="24774"/>
                  <a:pt x="6091" y="25939"/>
                  <a:pt x="6323" y="27025"/>
                </a:cubicBezTo>
                <a:cubicBezTo>
                  <a:pt x="6386" y="27320"/>
                  <a:pt x="6620" y="27449"/>
                  <a:pt x="6867" y="27449"/>
                </a:cubicBezTo>
                <a:cubicBezTo>
                  <a:pt x="7192" y="27449"/>
                  <a:pt x="7542" y="27227"/>
                  <a:pt x="7565" y="26868"/>
                </a:cubicBezTo>
                <a:cubicBezTo>
                  <a:pt x="7637" y="25749"/>
                  <a:pt x="7442" y="24578"/>
                  <a:pt x="7382" y="23458"/>
                </a:cubicBezTo>
                <a:cubicBezTo>
                  <a:pt x="7325" y="22391"/>
                  <a:pt x="7277" y="21324"/>
                  <a:pt x="7240" y="20256"/>
                </a:cubicBezTo>
                <a:cubicBezTo>
                  <a:pt x="7164" y="18051"/>
                  <a:pt x="7131" y="15844"/>
                  <a:pt x="7143" y="13636"/>
                </a:cubicBezTo>
                <a:lnTo>
                  <a:pt x="7143" y="13584"/>
                </a:lnTo>
                <a:cubicBezTo>
                  <a:pt x="7830" y="12904"/>
                  <a:pt x="8343" y="12028"/>
                  <a:pt x="8818" y="11214"/>
                </a:cubicBezTo>
                <a:cubicBezTo>
                  <a:pt x="9286" y="10416"/>
                  <a:pt x="9693" y="9585"/>
                  <a:pt x="10037" y="8726"/>
                </a:cubicBezTo>
                <a:cubicBezTo>
                  <a:pt x="10720" y="7013"/>
                  <a:pt x="11365" y="5048"/>
                  <a:pt x="11185" y="3204"/>
                </a:cubicBezTo>
                <a:cubicBezTo>
                  <a:pt x="11167" y="3021"/>
                  <a:pt x="11010" y="2915"/>
                  <a:pt x="10855" y="2915"/>
                </a:cubicBezTo>
                <a:cubicBezTo>
                  <a:pt x="10734" y="2915"/>
                  <a:pt x="10615" y="2980"/>
                  <a:pt x="10565" y="3125"/>
                </a:cubicBezTo>
                <a:cubicBezTo>
                  <a:pt x="9980" y="4831"/>
                  <a:pt x="9680" y="6586"/>
                  <a:pt x="8950" y="8255"/>
                </a:cubicBezTo>
                <a:cubicBezTo>
                  <a:pt x="8596" y="9069"/>
                  <a:pt x="8195" y="9862"/>
                  <a:pt x="7746" y="10628"/>
                </a:cubicBezTo>
                <a:cubicBezTo>
                  <a:pt x="7567" y="10934"/>
                  <a:pt x="7368" y="11227"/>
                  <a:pt x="7165" y="11521"/>
                </a:cubicBezTo>
                <a:cubicBezTo>
                  <a:pt x="7187" y="10019"/>
                  <a:pt x="7224" y="8518"/>
                  <a:pt x="7284" y="7018"/>
                </a:cubicBezTo>
                <a:cubicBezTo>
                  <a:pt x="7375" y="4820"/>
                  <a:pt x="7609" y="2610"/>
                  <a:pt x="7524" y="411"/>
                </a:cubicBezTo>
                <a:cubicBezTo>
                  <a:pt x="7515" y="156"/>
                  <a:pt x="7267" y="1"/>
                  <a:pt x="703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6508009" y="3675122"/>
            <a:ext cx="337656" cy="272482"/>
          </a:xfrm>
          <a:custGeom>
            <a:rect b="b" l="l" r="r" t="t"/>
            <a:pathLst>
              <a:path extrusionOk="0" h="13138" w="16826">
                <a:moveTo>
                  <a:pt x="8060" y="1"/>
                </a:moveTo>
                <a:cubicBezTo>
                  <a:pt x="7116" y="1"/>
                  <a:pt x="6172" y="181"/>
                  <a:pt x="5308" y="537"/>
                </a:cubicBezTo>
                <a:cubicBezTo>
                  <a:pt x="5289" y="545"/>
                  <a:pt x="5268" y="553"/>
                  <a:pt x="5249" y="563"/>
                </a:cubicBezTo>
                <a:cubicBezTo>
                  <a:pt x="3756" y="1192"/>
                  <a:pt x="2523" y="2345"/>
                  <a:pt x="1854" y="3741"/>
                </a:cubicBezTo>
                <a:cubicBezTo>
                  <a:pt x="1555" y="4361"/>
                  <a:pt x="1366" y="5022"/>
                  <a:pt x="1114" y="5658"/>
                </a:cubicBezTo>
                <a:cubicBezTo>
                  <a:pt x="885" y="6238"/>
                  <a:pt x="602" y="6801"/>
                  <a:pt x="457" y="7402"/>
                </a:cubicBezTo>
                <a:cubicBezTo>
                  <a:pt x="1" y="9280"/>
                  <a:pt x="1038" y="11344"/>
                  <a:pt x="2792" y="12361"/>
                </a:cubicBezTo>
                <a:cubicBezTo>
                  <a:pt x="3698" y="12886"/>
                  <a:pt x="4763" y="13138"/>
                  <a:pt x="5826" y="13138"/>
                </a:cubicBezTo>
                <a:cubicBezTo>
                  <a:pt x="5879" y="13138"/>
                  <a:pt x="5932" y="13137"/>
                  <a:pt x="5984" y="13136"/>
                </a:cubicBezTo>
                <a:cubicBezTo>
                  <a:pt x="6464" y="13125"/>
                  <a:pt x="6941" y="13063"/>
                  <a:pt x="7409" y="12952"/>
                </a:cubicBezTo>
                <a:cubicBezTo>
                  <a:pt x="7838" y="12849"/>
                  <a:pt x="8308" y="12549"/>
                  <a:pt x="8737" y="12507"/>
                </a:cubicBezTo>
                <a:cubicBezTo>
                  <a:pt x="8789" y="12501"/>
                  <a:pt x="8841" y="12499"/>
                  <a:pt x="8894" y="12499"/>
                </a:cubicBezTo>
                <a:cubicBezTo>
                  <a:pt x="9307" y="12499"/>
                  <a:pt x="9756" y="12644"/>
                  <a:pt x="10206" y="12763"/>
                </a:cubicBezTo>
                <a:cubicBezTo>
                  <a:pt x="10521" y="12848"/>
                  <a:pt x="10835" y="12919"/>
                  <a:pt x="11138" y="12921"/>
                </a:cubicBezTo>
                <a:cubicBezTo>
                  <a:pt x="11143" y="12921"/>
                  <a:pt x="11148" y="12921"/>
                  <a:pt x="11153" y="12921"/>
                </a:cubicBezTo>
                <a:cubicBezTo>
                  <a:pt x="12806" y="12921"/>
                  <a:pt x="14482" y="12226"/>
                  <a:pt x="15480" y="10979"/>
                </a:cubicBezTo>
                <a:cubicBezTo>
                  <a:pt x="16561" y="9630"/>
                  <a:pt x="16825" y="7760"/>
                  <a:pt x="16207" y="6178"/>
                </a:cubicBezTo>
                <a:cubicBezTo>
                  <a:pt x="15671" y="4804"/>
                  <a:pt x="14495" y="3659"/>
                  <a:pt x="13047" y="3101"/>
                </a:cubicBezTo>
                <a:cubicBezTo>
                  <a:pt x="12890" y="1745"/>
                  <a:pt x="11562" y="738"/>
                  <a:pt x="10173" y="313"/>
                </a:cubicBezTo>
                <a:cubicBezTo>
                  <a:pt x="9492" y="104"/>
                  <a:pt x="8776" y="1"/>
                  <a:pt x="8060"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6613335" y="3675102"/>
            <a:ext cx="232321" cy="268002"/>
          </a:xfrm>
          <a:custGeom>
            <a:rect b="b" l="l" r="r" t="t"/>
            <a:pathLst>
              <a:path extrusionOk="0" h="12922" w="11577">
                <a:moveTo>
                  <a:pt x="2813" y="1"/>
                </a:moveTo>
                <a:cubicBezTo>
                  <a:pt x="1869" y="1"/>
                  <a:pt x="925" y="181"/>
                  <a:pt x="60" y="536"/>
                </a:cubicBezTo>
                <a:cubicBezTo>
                  <a:pt x="40" y="545"/>
                  <a:pt x="21" y="553"/>
                  <a:pt x="0" y="562"/>
                </a:cubicBezTo>
                <a:cubicBezTo>
                  <a:pt x="1057" y="572"/>
                  <a:pt x="2123" y="764"/>
                  <a:pt x="3015" y="1282"/>
                </a:cubicBezTo>
                <a:cubicBezTo>
                  <a:pt x="4052" y="1884"/>
                  <a:pt x="4810" y="2987"/>
                  <a:pt x="4703" y="4122"/>
                </a:cubicBezTo>
                <a:cubicBezTo>
                  <a:pt x="6126" y="4334"/>
                  <a:pt x="7323" y="5398"/>
                  <a:pt x="7769" y="6679"/>
                </a:cubicBezTo>
                <a:cubicBezTo>
                  <a:pt x="8214" y="7958"/>
                  <a:pt x="7958" y="9402"/>
                  <a:pt x="7238" y="10567"/>
                </a:cubicBezTo>
                <a:cubicBezTo>
                  <a:pt x="6686" y="11459"/>
                  <a:pt x="5881" y="12195"/>
                  <a:pt x="4957" y="12764"/>
                </a:cubicBezTo>
                <a:cubicBezTo>
                  <a:pt x="5272" y="12849"/>
                  <a:pt x="5586" y="12920"/>
                  <a:pt x="5889" y="12922"/>
                </a:cubicBezTo>
                <a:cubicBezTo>
                  <a:pt x="5894" y="12922"/>
                  <a:pt x="5899" y="12922"/>
                  <a:pt x="5904" y="12922"/>
                </a:cubicBezTo>
                <a:cubicBezTo>
                  <a:pt x="7557" y="12922"/>
                  <a:pt x="9233" y="12227"/>
                  <a:pt x="10231" y="10980"/>
                </a:cubicBezTo>
                <a:cubicBezTo>
                  <a:pt x="11312" y="9631"/>
                  <a:pt x="11576" y="7761"/>
                  <a:pt x="10959" y="6177"/>
                </a:cubicBezTo>
                <a:cubicBezTo>
                  <a:pt x="10422" y="4803"/>
                  <a:pt x="9247" y="3658"/>
                  <a:pt x="7799" y="3100"/>
                </a:cubicBezTo>
                <a:cubicBezTo>
                  <a:pt x="7643" y="1744"/>
                  <a:pt x="6313" y="738"/>
                  <a:pt x="4925" y="313"/>
                </a:cubicBezTo>
                <a:cubicBezTo>
                  <a:pt x="4245" y="104"/>
                  <a:pt x="3529" y="1"/>
                  <a:pt x="2813"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7394824" y="3522459"/>
            <a:ext cx="520069" cy="436826"/>
          </a:xfrm>
          <a:custGeom>
            <a:rect b="b" l="l" r="r" t="t"/>
            <a:pathLst>
              <a:path extrusionOk="0" h="21062" w="25916">
                <a:moveTo>
                  <a:pt x="11019" y="0"/>
                </a:moveTo>
                <a:cubicBezTo>
                  <a:pt x="10725" y="0"/>
                  <a:pt x="10429" y="24"/>
                  <a:pt x="10137" y="74"/>
                </a:cubicBezTo>
                <a:cubicBezTo>
                  <a:pt x="9161" y="240"/>
                  <a:pt x="8266" y="686"/>
                  <a:pt x="7536" y="1308"/>
                </a:cubicBezTo>
                <a:cubicBezTo>
                  <a:pt x="6369" y="2302"/>
                  <a:pt x="5630" y="3751"/>
                  <a:pt x="5684" y="5231"/>
                </a:cubicBezTo>
                <a:cubicBezTo>
                  <a:pt x="5320" y="5054"/>
                  <a:pt x="4924" y="4973"/>
                  <a:pt x="4522" y="4973"/>
                </a:cubicBezTo>
                <a:cubicBezTo>
                  <a:pt x="3547" y="4973"/>
                  <a:pt x="2545" y="5450"/>
                  <a:pt x="1920" y="6174"/>
                </a:cubicBezTo>
                <a:cubicBezTo>
                  <a:pt x="567" y="7744"/>
                  <a:pt x="166" y="10984"/>
                  <a:pt x="44" y="12942"/>
                </a:cubicBezTo>
                <a:cubicBezTo>
                  <a:pt x="1" y="13645"/>
                  <a:pt x="88" y="21062"/>
                  <a:pt x="534" y="21062"/>
                </a:cubicBezTo>
                <a:lnTo>
                  <a:pt x="25431" y="21062"/>
                </a:lnTo>
                <a:cubicBezTo>
                  <a:pt x="25594" y="18076"/>
                  <a:pt x="25665" y="15088"/>
                  <a:pt x="25831" y="12103"/>
                </a:cubicBezTo>
                <a:cubicBezTo>
                  <a:pt x="25880" y="11206"/>
                  <a:pt x="25916" y="10252"/>
                  <a:pt x="25440" y="9470"/>
                </a:cubicBezTo>
                <a:cubicBezTo>
                  <a:pt x="25105" y="8922"/>
                  <a:pt x="24420" y="8527"/>
                  <a:pt x="23776" y="8527"/>
                </a:cubicBezTo>
                <a:cubicBezTo>
                  <a:pt x="23502" y="8527"/>
                  <a:pt x="23235" y="8599"/>
                  <a:pt x="23005" y="8760"/>
                </a:cubicBezTo>
                <a:cubicBezTo>
                  <a:pt x="23069" y="6974"/>
                  <a:pt x="22706" y="5058"/>
                  <a:pt x="21382" y="3765"/>
                </a:cubicBezTo>
                <a:cubicBezTo>
                  <a:pt x="20636" y="3036"/>
                  <a:pt x="19521" y="2610"/>
                  <a:pt x="18453" y="2610"/>
                </a:cubicBezTo>
                <a:cubicBezTo>
                  <a:pt x="17628" y="2610"/>
                  <a:pt x="16832" y="2865"/>
                  <a:pt x="16256" y="3431"/>
                </a:cubicBezTo>
                <a:cubicBezTo>
                  <a:pt x="15524" y="1414"/>
                  <a:pt x="13283" y="0"/>
                  <a:pt x="1101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7546041" y="3522459"/>
            <a:ext cx="368841" cy="436826"/>
          </a:xfrm>
          <a:custGeom>
            <a:rect b="b" l="l" r="r" t="t"/>
            <a:pathLst>
              <a:path extrusionOk="0" h="21062" w="18380">
                <a:moveTo>
                  <a:pt x="3483" y="0"/>
                </a:moveTo>
                <a:cubicBezTo>
                  <a:pt x="3189" y="0"/>
                  <a:pt x="2893" y="24"/>
                  <a:pt x="2601" y="74"/>
                </a:cubicBezTo>
                <a:cubicBezTo>
                  <a:pt x="1625" y="240"/>
                  <a:pt x="730" y="686"/>
                  <a:pt x="0" y="1308"/>
                </a:cubicBezTo>
                <a:cubicBezTo>
                  <a:pt x="1018" y="2249"/>
                  <a:pt x="2927" y="2151"/>
                  <a:pt x="4002" y="3305"/>
                </a:cubicBezTo>
                <a:cubicBezTo>
                  <a:pt x="5153" y="4540"/>
                  <a:pt x="5627" y="6277"/>
                  <a:pt x="5485" y="7885"/>
                </a:cubicBezTo>
                <a:cubicBezTo>
                  <a:pt x="6322" y="7307"/>
                  <a:pt x="7361" y="7018"/>
                  <a:pt x="8400" y="7018"/>
                </a:cubicBezTo>
                <a:cubicBezTo>
                  <a:pt x="9418" y="7018"/>
                  <a:pt x="10436" y="7296"/>
                  <a:pt x="11264" y="7852"/>
                </a:cubicBezTo>
                <a:cubicBezTo>
                  <a:pt x="12935" y="8978"/>
                  <a:pt x="13692" y="11154"/>
                  <a:pt x="13050" y="12982"/>
                </a:cubicBezTo>
                <a:cubicBezTo>
                  <a:pt x="15736" y="13260"/>
                  <a:pt x="17188" y="16111"/>
                  <a:pt x="17463" y="18618"/>
                </a:cubicBezTo>
                <a:cubicBezTo>
                  <a:pt x="17552" y="19430"/>
                  <a:pt x="17572" y="20247"/>
                  <a:pt x="17524" y="21062"/>
                </a:cubicBezTo>
                <a:lnTo>
                  <a:pt x="17895" y="21062"/>
                </a:lnTo>
                <a:cubicBezTo>
                  <a:pt x="18058" y="18076"/>
                  <a:pt x="18129" y="15088"/>
                  <a:pt x="18295" y="12103"/>
                </a:cubicBezTo>
                <a:cubicBezTo>
                  <a:pt x="18344" y="11206"/>
                  <a:pt x="18380" y="10252"/>
                  <a:pt x="17904" y="9470"/>
                </a:cubicBezTo>
                <a:cubicBezTo>
                  <a:pt x="17569" y="8922"/>
                  <a:pt x="16884" y="8527"/>
                  <a:pt x="16240" y="8527"/>
                </a:cubicBezTo>
                <a:cubicBezTo>
                  <a:pt x="15966" y="8527"/>
                  <a:pt x="15699" y="8599"/>
                  <a:pt x="15469" y="8760"/>
                </a:cubicBezTo>
                <a:cubicBezTo>
                  <a:pt x="15533" y="6974"/>
                  <a:pt x="15170" y="5058"/>
                  <a:pt x="13846" y="3765"/>
                </a:cubicBezTo>
                <a:cubicBezTo>
                  <a:pt x="13100" y="3036"/>
                  <a:pt x="11985" y="2610"/>
                  <a:pt x="10917" y="2610"/>
                </a:cubicBezTo>
                <a:cubicBezTo>
                  <a:pt x="10092" y="2610"/>
                  <a:pt x="9296" y="2865"/>
                  <a:pt x="8720" y="3431"/>
                </a:cubicBezTo>
                <a:cubicBezTo>
                  <a:pt x="7988" y="1414"/>
                  <a:pt x="5747" y="0"/>
                  <a:pt x="3483"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6812831" y="3021870"/>
            <a:ext cx="632849" cy="940310"/>
          </a:xfrm>
          <a:custGeom>
            <a:rect b="b" l="l" r="r" t="t"/>
            <a:pathLst>
              <a:path extrusionOk="0" h="45338" w="31536">
                <a:moveTo>
                  <a:pt x="15947" y="0"/>
                </a:moveTo>
                <a:lnTo>
                  <a:pt x="0" y="14434"/>
                </a:lnTo>
                <a:lnTo>
                  <a:pt x="0" y="45337"/>
                </a:lnTo>
                <a:lnTo>
                  <a:pt x="31536" y="45337"/>
                </a:lnTo>
                <a:lnTo>
                  <a:pt x="31536" y="14434"/>
                </a:lnTo>
                <a:lnTo>
                  <a:pt x="159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6662135" y="2960440"/>
            <a:ext cx="934142" cy="502821"/>
          </a:xfrm>
          <a:custGeom>
            <a:rect b="b" l="l" r="r" t="t"/>
            <a:pathLst>
              <a:path extrusionOk="0" h="24244" w="46550">
                <a:moveTo>
                  <a:pt x="23525" y="1"/>
                </a:moveTo>
                <a:cubicBezTo>
                  <a:pt x="22723" y="1"/>
                  <a:pt x="21920" y="283"/>
                  <a:pt x="21303" y="846"/>
                </a:cubicBezTo>
                <a:lnTo>
                  <a:pt x="1273" y="19166"/>
                </a:lnTo>
                <a:cubicBezTo>
                  <a:pt x="21" y="20311"/>
                  <a:pt x="1" y="22186"/>
                  <a:pt x="1229" y="23355"/>
                </a:cubicBezTo>
                <a:cubicBezTo>
                  <a:pt x="1411" y="23529"/>
                  <a:pt x="1616" y="23681"/>
                  <a:pt x="1836" y="23804"/>
                </a:cubicBezTo>
                <a:cubicBezTo>
                  <a:pt x="2339" y="24092"/>
                  <a:pt x="2908" y="24243"/>
                  <a:pt x="3486" y="24243"/>
                </a:cubicBezTo>
                <a:cubicBezTo>
                  <a:pt x="3489" y="24243"/>
                  <a:pt x="3491" y="24243"/>
                  <a:pt x="3494" y="24243"/>
                </a:cubicBezTo>
                <a:cubicBezTo>
                  <a:pt x="4295" y="24243"/>
                  <a:pt x="5098" y="23962"/>
                  <a:pt x="5715" y="23397"/>
                </a:cubicBezTo>
                <a:lnTo>
                  <a:pt x="23515" y="7118"/>
                </a:lnTo>
                <a:lnTo>
                  <a:pt x="40829" y="23109"/>
                </a:lnTo>
                <a:cubicBezTo>
                  <a:pt x="41448" y="23679"/>
                  <a:pt x="42254" y="23964"/>
                  <a:pt x="43060" y="23964"/>
                </a:cubicBezTo>
                <a:cubicBezTo>
                  <a:pt x="43638" y="23964"/>
                  <a:pt x="44215" y="23818"/>
                  <a:pt x="44722" y="23526"/>
                </a:cubicBezTo>
                <a:cubicBezTo>
                  <a:pt x="44937" y="23404"/>
                  <a:pt x="45136" y="23257"/>
                  <a:pt x="45316" y="23087"/>
                </a:cubicBezTo>
                <a:cubicBezTo>
                  <a:pt x="46550" y="21925"/>
                  <a:pt x="46540" y="20049"/>
                  <a:pt x="45292" y="18900"/>
                </a:cubicBezTo>
                <a:lnTo>
                  <a:pt x="25757" y="857"/>
                </a:lnTo>
                <a:cubicBezTo>
                  <a:pt x="25139" y="286"/>
                  <a:pt x="24332" y="1"/>
                  <a:pt x="235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6698977" y="3067331"/>
            <a:ext cx="860615" cy="395927"/>
          </a:xfrm>
          <a:custGeom>
            <a:rect b="b" l="l" r="r" t="t"/>
            <a:pathLst>
              <a:path extrusionOk="0" h="19090" w="42886">
                <a:moveTo>
                  <a:pt x="21689" y="1"/>
                </a:moveTo>
                <a:cubicBezTo>
                  <a:pt x="20887" y="1"/>
                  <a:pt x="20084" y="283"/>
                  <a:pt x="19467" y="846"/>
                </a:cubicBezTo>
                <a:lnTo>
                  <a:pt x="0" y="18650"/>
                </a:lnTo>
                <a:cubicBezTo>
                  <a:pt x="503" y="18938"/>
                  <a:pt x="1072" y="19089"/>
                  <a:pt x="1650" y="19089"/>
                </a:cubicBezTo>
                <a:cubicBezTo>
                  <a:pt x="1653" y="19089"/>
                  <a:pt x="1655" y="19089"/>
                  <a:pt x="1658" y="19089"/>
                </a:cubicBezTo>
                <a:cubicBezTo>
                  <a:pt x="2459" y="19089"/>
                  <a:pt x="3262" y="18808"/>
                  <a:pt x="3879" y="18243"/>
                </a:cubicBezTo>
                <a:lnTo>
                  <a:pt x="21679" y="1964"/>
                </a:lnTo>
                <a:lnTo>
                  <a:pt x="38993" y="17955"/>
                </a:lnTo>
                <a:cubicBezTo>
                  <a:pt x="39612" y="18525"/>
                  <a:pt x="40418" y="18810"/>
                  <a:pt x="41224" y="18810"/>
                </a:cubicBezTo>
                <a:cubicBezTo>
                  <a:pt x="41802" y="18810"/>
                  <a:pt x="42379" y="18664"/>
                  <a:pt x="42886" y="18372"/>
                </a:cubicBezTo>
                <a:lnTo>
                  <a:pt x="23921" y="857"/>
                </a:lnTo>
                <a:cubicBezTo>
                  <a:pt x="23303" y="287"/>
                  <a:pt x="22496" y="1"/>
                  <a:pt x="21689"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7010481" y="3259794"/>
            <a:ext cx="226903" cy="218807"/>
          </a:xfrm>
          <a:custGeom>
            <a:rect b="b" l="l" r="r" t="t"/>
            <a:pathLst>
              <a:path extrusionOk="0" h="10550" w="11307">
                <a:moveTo>
                  <a:pt x="5653" y="1"/>
                </a:moveTo>
                <a:cubicBezTo>
                  <a:pt x="5388" y="1"/>
                  <a:pt x="5123" y="19"/>
                  <a:pt x="4859" y="55"/>
                </a:cubicBezTo>
                <a:cubicBezTo>
                  <a:pt x="2273" y="391"/>
                  <a:pt x="251" y="2361"/>
                  <a:pt x="25" y="4813"/>
                </a:cubicBezTo>
                <a:cubicBezTo>
                  <a:pt x="8" y="4966"/>
                  <a:pt x="0" y="5120"/>
                  <a:pt x="0" y="5275"/>
                </a:cubicBezTo>
                <a:cubicBezTo>
                  <a:pt x="0" y="5618"/>
                  <a:pt x="36" y="5958"/>
                  <a:pt x="108" y="6292"/>
                </a:cubicBezTo>
                <a:cubicBezTo>
                  <a:pt x="564" y="8480"/>
                  <a:pt x="2472" y="10185"/>
                  <a:pt x="4859" y="10495"/>
                </a:cubicBezTo>
                <a:cubicBezTo>
                  <a:pt x="5123" y="10531"/>
                  <a:pt x="5388" y="10549"/>
                  <a:pt x="5653" y="10549"/>
                </a:cubicBezTo>
                <a:cubicBezTo>
                  <a:pt x="5919" y="10549"/>
                  <a:pt x="6184" y="10531"/>
                  <a:pt x="6447" y="10495"/>
                </a:cubicBezTo>
                <a:cubicBezTo>
                  <a:pt x="8834" y="10185"/>
                  <a:pt x="10743" y="8480"/>
                  <a:pt x="11198" y="6292"/>
                </a:cubicBezTo>
                <a:cubicBezTo>
                  <a:pt x="11271" y="5958"/>
                  <a:pt x="11306" y="5618"/>
                  <a:pt x="11306" y="5275"/>
                </a:cubicBezTo>
                <a:cubicBezTo>
                  <a:pt x="11306" y="5120"/>
                  <a:pt x="11298" y="4966"/>
                  <a:pt x="11282" y="4813"/>
                </a:cubicBezTo>
                <a:cubicBezTo>
                  <a:pt x="11055" y="2363"/>
                  <a:pt x="9033" y="391"/>
                  <a:pt x="6447" y="55"/>
                </a:cubicBezTo>
                <a:cubicBezTo>
                  <a:pt x="6184" y="19"/>
                  <a:pt x="5919" y="1"/>
                  <a:pt x="565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9"/>
          <p:cNvSpPr/>
          <p:nvPr/>
        </p:nvSpPr>
        <p:spPr>
          <a:xfrm>
            <a:off x="7010481" y="3259794"/>
            <a:ext cx="226903" cy="218807"/>
          </a:xfrm>
          <a:custGeom>
            <a:rect b="b" l="l" r="r" t="t"/>
            <a:pathLst>
              <a:path extrusionOk="0" h="10550" w="11307">
                <a:moveTo>
                  <a:pt x="5654" y="1"/>
                </a:moveTo>
                <a:cubicBezTo>
                  <a:pt x="5389" y="1"/>
                  <a:pt x="5124" y="19"/>
                  <a:pt x="4861" y="55"/>
                </a:cubicBezTo>
                <a:lnTo>
                  <a:pt x="4861" y="4813"/>
                </a:lnTo>
                <a:lnTo>
                  <a:pt x="25" y="4813"/>
                </a:lnTo>
                <a:cubicBezTo>
                  <a:pt x="10" y="4966"/>
                  <a:pt x="2" y="5120"/>
                  <a:pt x="2" y="5275"/>
                </a:cubicBezTo>
                <a:cubicBezTo>
                  <a:pt x="0" y="5618"/>
                  <a:pt x="37" y="5958"/>
                  <a:pt x="108" y="6292"/>
                </a:cubicBezTo>
                <a:lnTo>
                  <a:pt x="4859" y="6292"/>
                </a:lnTo>
                <a:lnTo>
                  <a:pt x="4859" y="10495"/>
                </a:lnTo>
                <a:cubicBezTo>
                  <a:pt x="5123" y="10531"/>
                  <a:pt x="5388" y="10549"/>
                  <a:pt x="5653" y="10549"/>
                </a:cubicBezTo>
                <a:cubicBezTo>
                  <a:pt x="5919" y="10549"/>
                  <a:pt x="6184" y="10531"/>
                  <a:pt x="6447" y="10495"/>
                </a:cubicBezTo>
                <a:lnTo>
                  <a:pt x="6447" y="6292"/>
                </a:lnTo>
                <a:lnTo>
                  <a:pt x="11198" y="6292"/>
                </a:lnTo>
                <a:cubicBezTo>
                  <a:pt x="11271" y="5958"/>
                  <a:pt x="11306" y="5618"/>
                  <a:pt x="11306" y="5275"/>
                </a:cubicBezTo>
                <a:cubicBezTo>
                  <a:pt x="11306" y="5120"/>
                  <a:pt x="11298" y="4966"/>
                  <a:pt x="11283" y="4813"/>
                </a:cubicBezTo>
                <a:lnTo>
                  <a:pt x="6447" y="4813"/>
                </a:lnTo>
                <a:lnTo>
                  <a:pt x="6447" y="55"/>
                </a:lnTo>
                <a:cubicBezTo>
                  <a:pt x="6184" y="19"/>
                  <a:pt x="5919" y="1"/>
                  <a:pt x="5654"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6856274" y="3539963"/>
            <a:ext cx="103488" cy="333893"/>
          </a:xfrm>
          <a:custGeom>
            <a:rect b="b" l="l" r="r" t="t"/>
            <a:pathLst>
              <a:path extrusionOk="0" h="16099" w="5157">
                <a:moveTo>
                  <a:pt x="0" y="1"/>
                </a:moveTo>
                <a:lnTo>
                  <a:pt x="0" y="16099"/>
                </a:lnTo>
                <a:lnTo>
                  <a:pt x="5157" y="16099"/>
                </a:lnTo>
                <a:lnTo>
                  <a:pt x="5157"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7294053" y="3539963"/>
            <a:ext cx="103488" cy="333893"/>
          </a:xfrm>
          <a:custGeom>
            <a:rect b="b" l="l" r="r" t="t"/>
            <a:pathLst>
              <a:path extrusionOk="0" h="16099" w="5157">
                <a:moveTo>
                  <a:pt x="0" y="1"/>
                </a:moveTo>
                <a:lnTo>
                  <a:pt x="0" y="16099"/>
                </a:lnTo>
                <a:lnTo>
                  <a:pt x="5157" y="16099"/>
                </a:lnTo>
                <a:lnTo>
                  <a:pt x="5157"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7031710" y="3605210"/>
            <a:ext cx="195056" cy="356956"/>
          </a:xfrm>
          <a:custGeom>
            <a:rect b="b" l="l" r="r" t="t"/>
            <a:pathLst>
              <a:path extrusionOk="0" h="17211" w="9720">
                <a:moveTo>
                  <a:pt x="4860" y="0"/>
                </a:moveTo>
                <a:cubicBezTo>
                  <a:pt x="2186" y="0"/>
                  <a:pt x="1" y="2039"/>
                  <a:pt x="1" y="4534"/>
                </a:cubicBezTo>
                <a:lnTo>
                  <a:pt x="1" y="17210"/>
                </a:lnTo>
                <a:lnTo>
                  <a:pt x="9719" y="17210"/>
                </a:lnTo>
                <a:lnTo>
                  <a:pt x="9719" y="4534"/>
                </a:lnTo>
                <a:cubicBezTo>
                  <a:pt x="9719" y="3287"/>
                  <a:pt x="9172" y="2154"/>
                  <a:pt x="8292" y="1333"/>
                </a:cubicBezTo>
                <a:cubicBezTo>
                  <a:pt x="7410" y="511"/>
                  <a:pt x="6197" y="0"/>
                  <a:pt x="486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9"/>
          <p:cNvSpPr/>
          <p:nvPr/>
        </p:nvSpPr>
        <p:spPr>
          <a:xfrm>
            <a:off x="7465035" y="3736573"/>
            <a:ext cx="39553" cy="225589"/>
          </a:xfrm>
          <a:custGeom>
            <a:rect b="b" l="l" r="r" t="t"/>
            <a:pathLst>
              <a:path extrusionOk="0" h="10877" w="1971">
                <a:moveTo>
                  <a:pt x="985" y="1"/>
                </a:moveTo>
                <a:lnTo>
                  <a:pt x="1" y="1073"/>
                </a:lnTo>
                <a:lnTo>
                  <a:pt x="1" y="10876"/>
                </a:lnTo>
                <a:lnTo>
                  <a:pt x="1971" y="10876"/>
                </a:lnTo>
                <a:lnTo>
                  <a:pt x="1971" y="1073"/>
                </a:lnTo>
                <a:lnTo>
                  <a:pt x="985"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p:nvPr/>
        </p:nvSpPr>
        <p:spPr>
          <a:xfrm>
            <a:off x="7547386" y="3736573"/>
            <a:ext cx="39553" cy="225589"/>
          </a:xfrm>
          <a:custGeom>
            <a:rect b="b" l="l" r="r" t="t"/>
            <a:pathLst>
              <a:path extrusionOk="0" h="10877" w="1971">
                <a:moveTo>
                  <a:pt x="985" y="1"/>
                </a:moveTo>
                <a:lnTo>
                  <a:pt x="0" y="1073"/>
                </a:lnTo>
                <a:lnTo>
                  <a:pt x="0" y="10876"/>
                </a:lnTo>
                <a:lnTo>
                  <a:pt x="1971" y="10876"/>
                </a:lnTo>
                <a:lnTo>
                  <a:pt x="1971" y="1073"/>
                </a:lnTo>
                <a:lnTo>
                  <a:pt x="985"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a:off x="7629736" y="3736573"/>
            <a:ext cx="39553" cy="225589"/>
          </a:xfrm>
          <a:custGeom>
            <a:rect b="b" l="l" r="r" t="t"/>
            <a:pathLst>
              <a:path extrusionOk="0" h="10877" w="1971">
                <a:moveTo>
                  <a:pt x="986" y="1"/>
                </a:moveTo>
                <a:lnTo>
                  <a:pt x="0" y="1073"/>
                </a:lnTo>
                <a:lnTo>
                  <a:pt x="0" y="10876"/>
                </a:lnTo>
                <a:lnTo>
                  <a:pt x="1970" y="10876"/>
                </a:lnTo>
                <a:lnTo>
                  <a:pt x="1970" y="1073"/>
                </a:lnTo>
                <a:lnTo>
                  <a:pt x="986"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a:off x="7712107" y="3736573"/>
            <a:ext cx="39533" cy="225589"/>
          </a:xfrm>
          <a:custGeom>
            <a:rect b="b" l="l" r="r" t="t"/>
            <a:pathLst>
              <a:path extrusionOk="0" h="10877" w="1970">
                <a:moveTo>
                  <a:pt x="985" y="1"/>
                </a:moveTo>
                <a:lnTo>
                  <a:pt x="0" y="1073"/>
                </a:lnTo>
                <a:lnTo>
                  <a:pt x="0" y="10876"/>
                </a:lnTo>
                <a:lnTo>
                  <a:pt x="1969" y="10876"/>
                </a:lnTo>
                <a:lnTo>
                  <a:pt x="1969" y="1073"/>
                </a:lnTo>
                <a:lnTo>
                  <a:pt x="985"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a:off x="7794438" y="3736573"/>
            <a:ext cx="39533" cy="225589"/>
          </a:xfrm>
          <a:custGeom>
            <a:rect b="b" l="l" r="r" t="t"/>
            <a:pathLst>
              <a:path extrusionOk="0" h="10877" w="1970">
                <a:moveTo>
                  <a:pt x="985" y="1"/>
                </a:moveTo>
                <a:lnTo>
                  <a:pt x="1" y="1073"/>
                </a:lnTo>
                <a:lnTo>
                  <a:pt x="1" y="10876"/>
                </a:lnTo>
                <a:lnTo>
                  <a:pt x="1970" y="10876"/>
                </a:lnTo>
                <a:lnTo>
                  <a:pt x="1970" y="1073"/>
                </a:lnTo>
                <a:lnTo>
                  <a:pt x="985"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a:off x="7876789" y="3736573"/>
            <a:ext cx="39553" cy="225589"/>
          </a:xfrm>
          <a:custGeom>
            <a:rect b="b" l="l" r="r" t="t"/>
            <a:pathLst>
              <a:path extrusionOk="0" h="10877" w="1971">
                <a:moveTo>
                  <a:pt x="985" y="1"/>
                </a:moveTo>
                <a:lnTo>
                  <a:pt x="1" y="1073"/>
                </a:lnTo>
                <a:lnTo>
                  <a:pt x="1" y="10876"/>
                </a:lnTo>
                <a:lnTo>
                  <a:pt x="1971" y="10876"/>
                </a:lnTo>
                <a:lnTo>
                  <a:pt x="1971" y="1073"/>
                </a:lnTo>
                <a:lnTo>
                  <a:pt x="985"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a:off x="7445250" y="3793752"/>
            <a:ext cx="494182" cy="28600"/>
          </a:xfrm>
          <a:custGeom>
            <a:rect b="b" l="l" r="r" t="t"/>
            <a:pathLst>
              <a:path extrusionOk="0" h="1379" w="24626">
                <a:moveTo>
                  <a:pt x="1" y="1"/>
                </a:moveTo>
                <a:lnTo>
                  <a:pt x="1" y="1379"/>
                </a:lnTo>
                <a:lnTo>
                  <a:pt x="24626" y="1379"/>
                </a:lnTo>
                <a:lnTo>
                  <a:pt x="24626" y="1"/>
                </a:ln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a:off x="7445250" y="3901763"/>
            <a:ext cx="494182" cy="28600"/>
          </a:xfrm>
          <a:custGeom>
            <a:rect b="b" l="l" r="r" t="t"/>
            <a:pathLst>
              <a:path extrusionOk="0" h="1379" w="24626">
                <a:moveTo>
                  <a:pt x="1" y="0"/>
                </a:moveTo>
                <a:lnTo>
                  <a:pt x="1" y="1378"/>
                </a:lnTo>
                <a:lnTo>
                  <a:pt x="24626" y="1378"/>
                </a:lnTo>
                <a:lnTo>
                  <a:pt x="24626"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a:off x="7474887" y="3800098"/>
            <a:ext cx="16536" cy="15928"/>
          </a:xfrm>
          <a:custGeom>
            <a:rect b="b" l="l" r="r" t="t"/>
            <a:pathLst>
              <a:path extrusionOk="0" h="768" w="824">
                <a:moveTo>
                  <a:pt x="412" y="1"/>
                </a:moveTo>
                <a:cubicBezTo>
                  <a:pt x="186" y="1"/>
                  <a:pt x="0" y="172"/>
                  <a:pt x="0" y="385"/>
                </a:cubicBezTo>
                <a:cubicBezTo>
                  <a:pt x="0" y="596"/>
                  <a:pt x="184" y="767"/>
                  <a:pt x="412" y="767"/>
                </a:cubicBezTo>
                <a:cubicBezTo>
                  <a:pt x="639" y="767"/>
                  <a:pt x="823" y="596"/>
                  <a:pt x="823" y="385"/>
                </a:cubicBezTo>
                <a:cubicBezTo>
                  <a:pt x="823" y="172"/>
                  <a:pt x="638" y="1"/>
                  <a:pt x="412"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7474907" y="3908110"/>
            <a:ext cx="16516" cy="15908"/>
          </a:xfrm>
          <a:custGeom>
            <a:rect b="b" l="l" r="r" t="t"/>
            <a:pathLst>
              <a:path extrusionOk="0" h="767" w="823">
                <a:moveTo>
                  <a:pt x="411" y="0"/>
                </a:moveTo>
                <a:cubicBezTo>
                  <a:pt x="185" y="0"/>
                  <a:pt x="1" y="173"/>
                  <a:pt x="1" y="384"/>
                </a:cubicBezTo>
                <a:cubicBezTo>
                  <a:pt x="1" y="595"/>
                  <a:pt x="185" y="767"/>
                  <a:pt x="411" y="767"/>
                </a:cubicBezTo>
                <a:cubicBezTo>
                  <a:pt x="638" y="767"/>
                  <a:pt x="822" y="595"/>
                  <a:pt x="822" y="384"/>
                </a:cubicBezTo>
                <a:cubicBezTo>
                  <a:pt x="822" y="173"/>
                  <a:pt x="638" y="0"/>
                  <a:pt x="411"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7557258" y="3800098"/>
            <a:ext cx="16495" cy="15928"/>
          </a:xfrm>
          <a:custGeom>
            <a:rect b="b" l="l" r="r" t="t"/>
            <a:pathLst>
              <a:path extrusionOk="0" h="768" w="822">
                <a:moveTo>
                  <a:pt x="412" y="1"/>
                </a:moveTo>
                <a:cubicBezTo>
                  <a:pt x="184" y="1"/>
                  <a:pt x="1" y="172"/>
                  <a:pt x="1" y="385"/>
                </a:cubicBezTo>
                <a:cubicBezTo>
                  <a:pt x="1" y="596"/>
                  <a:pt x="184" y="767"/>
                  <a:pt x="412" y="767"/>
                </a:cubicBezTo>
                <a:cubicBezTo>
                  <a:pt x="638" y="767"/>
                  <a:pt x="822" y="596"/>
                  <a:pt x="822" y="385"/>
                </a:cubicBezTo>
                <a:cubicBezTo>
                  <a:pt x="822" y="172"/>
                  <a:pt x="640" y="1"/>
                  <a:pt x="412"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a:off x="7557258" y="3908110"/>
            <a:ext cx="16495" cy="15908"/>
          </a:xfrm>
          <a:custGeom>
            <a:rect b="b" l="l" r="r" t="t"/>
            <a:pathLst>
              <a:path extrusionOk="0" h="767" w="822">
                <a:moveTo>
                  <a:pt x="412" y="0"/>
                </a:moveTo>
                <a:cubicBezTo>
                  <a:pt x="184" y="0"/>
                  <a:pt x="1" y="173"/>
                  <a:pt x="1" y="384"/>
                </a:cubicBezTo>
                <a:cubicBezTo>
                  <a:pt x="1" y="595"/>
                  <a:pt x="184" y="767"/>
                  <a:pt x="412" y="767"/>
                </a:cubicBezTo>
                <a:cubicBezTo>
                  <a:pt x="638" y="767"/>
                  <a:pt x="822" y="595"/>
                  <a:pt x="822" y="384"/>
                </a:cubicBezTo>
                <a:cubicBezTo>
                  <a:pt x="822" y="173"/>
                  <a:pt x="638" y="0"/>
                  <a:pt x="412"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a:off x="7642900" y="3800098"/>
            <a:ext cx="16516" cy="15928"/>
          </a:xfrm>
          <a:custGeom>
            <a:rect b="b" l="l" r="r" t="t"/>
            <a:pathLst>
              <a:path extrusionOk="0" h="768" w="823">
                <a:moveTo>
                  <a:pt x="412" y="1"/>
                </a:moveTo>
                <a:cubicBezTo>
                  <a:pt x="185" y="1"/>
                  <a:pt x="1" y="172"/>
                  <a:pt x="1" y="385"/>
                </a:cubicBezTo>
                <a:cubicBezTo>
                  <a:pt x="1" y="596"/>
                  <a:pt x="185" y="767"/>
                  <a:pt x="412" y="767"/>
                </a:cubicBezTo>
                <a:cubicBezTo>
                  <a:pt x="638" y="767"/>
                  <a:pt x="822" y="596"/>
                  <a:pt x="822" y="385"/>
                </a:cubicBezTo>
                <a:cubicBezTo>
                  <a:pt x="822" y="172"/>
                  <a:pt x="638" y="1"/>
                  <a:pt x="412"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a:off x="7642900" y="3908110"/>
            <a:ext cx="16516" cy="15908"/>
          </a:xfrm>
          <a:custGeom>
            <a:rect b="b" l="l" r="r" t="t"/>
            <a:pathLst>
              <a:path extrusionOk="0" h="767" w="823">
                <a:moveTo>
                  <a:pt x="411" y="0"/>
                </a:moveTo>
                <a:cubicBezTo>
                  <a:pt x="185" y="0"/>
                  <a:pt x="1" y="173"/>
                  <a:pt x="1" y="384"/>
                </a:cubicBezTo>
                <a:cubicBezTo>
                  <a:pt x="1" y="595"/>
                  <a:pt x="185" y="767"/>
                  <a:pt x="411" y="767"/>
                </a:cubicBezTo>
                <a:cubicBezTo>
                  <a:pt x="638" y="767"/>
                  <a:pt x="822" y="595"/>
                  <a:pt x="822" y="384"/>
                </a:cubicBezTo>
                <a:cubicBezTo>
                  <a:pt x="822" y="173"/>
                  <a:pt x="638" y="0"/>
                  <a:pt x="411"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p:nvPr/>
        </p:nvSpPr>
        <p:spPr>
          <a:xfrm>
            <a:off x="7725271" y="3800098"/>
            <a:ext cx="16475" cy="15928"/>
          </a:xfrm>
          <a:custGeom>
            <a:rect b="b" l="l" r="r" t="t"/>
            <a:pathLst>
              <a:path extrusionOk="0" h="768" w="821">
                <a:moveTo>
                  <a:pt x="411" y="1"/>
                </a:moveTo>
                <a:cubicBezTo>
                  <a:pt x="185" y="1"/>
                  <a:pt x="1" y="172"/>
                  <a:pt x="1" y="385"/>
                </a:cubicBezTo>
                <a:cubicBezTo>
                  <a:pt x="1" y="596"/>
                  <a:pt x="183" y="767"/>
                  <a:pt x="411" y="767"/>
                </a:cubicBezTo>
                <a:cubicBezTo>
                  <a:pt x="637" y="767"/>
                  <a:pt x="821" y="596"/>
                  <a:pt x="821" y="385"/>
                </a:cubicBezTo>
                <a:cubicBezTo>
                  <a:pt x="821" y="172"/>
                  <a:pt x="637" y="1"/>
                  <a:pt x="41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9"/>
          <p:cNvSpPr/>
          <p:nvPr/>
        </p:nvSpPr>
        <p:spPr>
          <a:xfrm>
            <a:off x="7725271" y="3908130"/>
            <a:ext cx="16475" cy="15887"/>
          </a:xfrm>
          <a:custGeom>
            <a:rect b="b" l="l" r="r" t="t"/>
            <a:pathLst>
              <a:path extrusionOk="0" h="766" w="821">
                <a:moveTo>
                  <a:pt x="411" y="1"/>
                </a:moveTo>
                <a:cubicBezTo>
                  <a:pt x="185" y="1"/>
                  <a:pt x="1" y="172"/>
                  <a:pt x="1" y="383"/>
                </a:cubicBezTo>
                <a:cubicBezTo>
                  <a:pt x="1" y="594"/>
                  <a:pt x="183" y="766"/>
                  <a:pt x="411" y="766"/>
                </a:cubicBezTo>
                <a:cubicBezTo>
                  <a:pt x="637" y="766"/>
                  <a:pt x="821" y="594"/>
                  <a:pt x="821" y="383"/>
                </a:cubicBezTo>
                <a:cubicBezTo>
                  <a:pt x="821" y="172"/>
                  <a:pt x="637" y="1"/>
                  <a:pt x="41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a:off x="7807621" y="3800098"/>
            <a:ext cx="16475" cy="15928"/>
          </a:xfrm>
          <a:custGeom>
            <a:rect b="b" l="l" r="r" t="t"/>
            <a:pathLst>
              <a:path extrusionOk="0" h="768" w="821">
                <a:moveTo>
                  <a:pt x="411" y="1"/>
                </a:moveTo>
                <a:cubicBezTo>
                  <a:pt x="184" y="1"/>
                  <a:pt x="1" y="172"/>
                  <a:pt x="1" y="385"/>
                </a:cubicBezTo>
                <a:cubicBezTo>
                  <a:pt x="1" y="596"/>
                  <a:pt x="184" y="767"/>
                  <a:pt x="411" y="767"/>
                </a:cubicBezTo>
                <a:cubicBezTo>
                  <a:pt x="637" y="767"/>
                  <a:pt x="821" y="596"/>
                  <a:pt x="821" y="385"/>
                </a:cubicBezTo>
                <a:cubicBezTo>
                  <a:pt x="821" y="172"/>
                  <a:pt x="637" y="1"/>
                  <a:pt x="41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7807601" y="3908110"/>
            <a:ext cx="16495" cy="15908"/>
          </a:xfrm>
          <a:custGeom>
            <a:rect b="b" l="l" r="r" t="t"/>
            <a:pathLst>
              <a:path extrusionOk="0" h="767" w="822">
                <a:moveTo>
                  <a:pt x="412" y="0"/>
                </a:moveTo>
                <a:cubicBezTo>
                  <a:pt x="185" y="0"/>
                  <a:pt x="0" y="173"/>
                  <a:pt x="0" y="384"/>
                </a:cubicBezTo>
                <a:cubicBezTo>
                  <a:pt x="0" y="595"/>
                  <a:pt x="185" y="767"/>
                  <a:pt x="412" y="767"/>
                </a:cubicBezTo>
                <a:cubicBezTo>
                  <a:pt x="638" y="767"/>
                  <a:pt x="822" y="595"/>
                  <a:pt x="822" y="384"/>
                </a:cubicBezTo>
                <a:cubicBezTo>
                  <a:pt x="822" y="173"/>
                  <a:pt x="638" y="0"/>
                  <a:pt x="412"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7889972" y="3800098"/>
            <a:ext cx="16475" cy="15928"/>
          </a:xfrm>
          <a:custGeom>
            <a:rect b="b" l="l" r="r" t="t"/>
            <a:pathLst>
              <a:path extrusionOk="0" h="768" w="821">
                <a:moveTo>
                  <a:pt x="410" y="1"/>
                </a:moveTo>
                <a:cubicBezTo>
                  <a:pt x="184" y="1"/>
                  <a:pt x="0" y="172"/>
                  <a:pt x="0" y="385"/>
                </a:cubicBezTo>
                <a:cubicBezTo>
                  <a:pt x="0" y="596"/>
                  <a:pt x="184" y="767"/>
                  <a:pt x="410" y="767"/>
                </a:cubicBezTo>
                <a:cubicBezTo>
                  <a:pt x="637" y="767"/>
                  <a:pt x="820" y="596"/>
                  <a:pt x="820" y="385"/>
                </a:cubicBezTo>
                <a:cubicBezTo>
                  <a:pt x="820" y="172"/>
                  <a:pt x="638" y="1"/>
                  <a:pt x="410"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a:off x="7889972" y="3908110"/>
            <a:ext cx="16475" cy="15908"/>
          </a:xfrm>
          <a:custGeom>
            <a:rect b="b" l="l" r="r" t="t"/>
            <a:pathLst>
              <a:path extrusionOk="0" h="767" w="821">
                <a:moveTo>
                  <a:pt x="410" y="0"/>
                </a:moveTo>
                <a:cubicBezTo>
                  <a:pt x="184" y="0"/>
                  <a:pt x="0" y="173"/>
                  <a:pt x="0" y="384"/>
                </a:cubicBezTo>
                <a:cubicBezTo>
                  <a:pt x="0" y="595"/>
                  <a:pt x="184" y="767"/>
                  <a:pt x="410" y="767"/>
                </a:cubicBezTo>
                <a:cubicBezTo>
                  <a:pt x="637" y="767"/>
                  <a:pt x="820" y="595"/>
                  <a:pt x="820" y="384"/>
                </a:cubicBezTo>
                <a:cubicBezTo>
                  <a:pt x="820" y="173"/>
                  <a:pt x="637" y="0"/>
                  <a:pt x="410"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6830569" y="3774153"/>
            <a:ext cx="150366" cy="93558"/>
          </a:xfrm>
          <a:custGeom>
            <a:rect b="b" l="l" r="r" t="t"/>
            <a:pathLst>
              <a:path extrusionOk="0" h="4511" w="7493">
                <a:moveTo>
                  <a:pt x="3272" y="0"/>
                </a:moveTo>
                <a:cubicBezTo>
                  <a:pt x="3223" y="0"/>
                  <a:pt x="3173" y="2"/>
                  <a:pt x="3124" y="7"/>
                </a:cubicBezTo>
                <a:cubicBezTo>
                  <a:pt x="2215" y="89"/>
                  <a:pt x="1468" y="932"/>
                  <a:pt x="1550" y="1781"/>
                </a:cubicBezTo>
                <a:cubicBezTo>
                  <a:pt x="1454" y="1737"/>
                  <a:pt x="1349" y="1716"/>
                  <a:pt x="1244" y="1716"/>
                </a:cubicBezTo>
                <a:cubicBezTo>
                  <a:pt x="960" y="1716"/>
                  <a:pt x="669" y="1865"/>
                  <a:pt x="512" y="2094"/>
                </a:cubicBezTo>
                <a:cubicBezTo>
                  <a:pt x="0" y="2834"/>
                  <a:pt x="753" y="3966"/>
                  <a:pt x="1522" y="4261"/>
                </a:cubicBezTo>
                <a:cubicBezTo>
                  <a:pt x="2019" y="4453"/>
                  <a:pt x="2662" y="4511"/>
                  <a:pt x="3314" y="4511"/>
                </a:cubicBezTo>
                <a:cubicBezTo>
                  <a:pt x="3996" y="4511"/>
                  <a:pt x="4688" y="4448"/>
                  <a:pt x="5234" y="4409"/>
                </a:cubicBezTo>
                <a:cubicBezTo>
                  <a:pt x="5695" y="4378"/>
                  <a:pt x="6173" y="4320"/>
                  <a:pt x="6561" y="4087"/>
                </a:cubicBezTo>
                <a:cubicBezTo>
                  <a:pt x="7052" y="3790"/>
                  <a:pt x="7322" y="3249"/>
                  <a:pt x="7415" y="2711"/>
                </a:cubicBezTo>
                <a:cubicBezTo>
                  <a:pt x="7492" y="2258"/>
                  <a:pt x="7458" y="1775"/>
                  <a:pt x="7228" y="1372"/>
                </a:cubicBezTo>
                <a:cubicBezTo>
                  <a:pt x="6997" y="968"/>
                  <a:pt x="6546" y="658"/>
                  <a:pt x="6055" y="654"/>
                </a:cubicBezTo>
                <a:cubicBezTo>
                  <a:pt x="6053" y="654"/>
                  <a:pt x="6052" y="654"/>
                  <a:pt x="6050" y="654"/>
                </a:cubicBezTo>
                <a:cubicBezTo>
                  <a:pt x="5561" y="654"/>
                  <a:pt x="5075" y="1009"/>
                  <a:pt x="5037" y="1464"/>
                </a:cubicBezTo>
                <a:cubicBezTo>
                  <a:pt x="4946" y="663"/>
                  <a:pt x="4129" y="0"/>
                  <a:pt x="3272"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a:off x="6840341" y="3858480"/>
            <a:ext cx="135355" cy="30737"/>
          </a:xfrm>
          <a:custGeom>
            <a:rect b="b" l="l" r="r" t="t"/>
            <a:pathLst>
              <a:path extrusionOk="0" h="1482" w="6745">
                <a:moveTo>
                  <a:pt x="0" y="1"/>
                </a:moveTo>
                <a:lnTo>
                  <a:pt x="0" y="1481"/>
                </a:lnTo>
                <a:lnTo>
                  <a:pt x="6745" y="1481"/>
                </a:lnTo>
                <a:lnTo>
                  <a:pt x="6745"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a:off x="7268348" y="3774153"/>
            <a:ext cx="150366" cy="93558"/>
          </a:xfrm>
          <a:custGeom>
            <a:rect b="b" l="l" r="r" t="t"/>
            <a:pathLst>
              <a:path extrusionOk="0" h="4511" w="7493">
                <a:moveTo>
                  <a:pt x="3272" y="0"/>
                </a:moveTo>
                <a:cubicBezTo>
                  <a:pt x="3223" y="0"/>
                  <a:pt x="3173" y="2"/>
                  <a:pt x="3124" y="7"/>
                </a:cubicBezTo>
                <a:cubicBezTo>
                  <a:pt x="2215" y="89"/>
                  <a:pt x="1466" y="932"/>
                  <a:pt x="1550" y="1781"/>
                </a:cubicBezTo>
                <a:cubicBezTo>
                  <a:pt x="1454" y="1737"/>
                  <a:pt x="1349" y="1716"/>
                  <a:pt x="1244" y="1716"/>
                </a:cubicBezTo>
                <a:cubicBezTo>
                  <a:pt x="959" y="1716"/>
                  <a:pt x="668" y="1865"/>
                  <a:pt x="511" y="2094"/>
                </a:cubicBezTo>
                <a:cubicBezTo>
                  <a:pt x="1" y="2834"/>
                  <a:pt x="753" y="3966"/>
                  <a:pt x="1522" y="4261"/>
                </a:cubicBezTo>
                <a:cubicBezTo>
                  <a:pt x="2019" y="4453"/>
                  <a:pt x="2662" y="4511"/>
                  <a:pt x="3314" y="4511"/>
                </a:cubicBezTo>
                <a:cubicBezTo>
                  <a:pt x="3996" y="4511"/>
                  <a:pt x="4688" y="4448"/>
                  <a:pt x="5234" y="4409"/>
                </a:cubicBezTo>
                <a:cubicBezTo>
                  <a:pt x="5695" y="4378"/>
                  <a:pt x="6173" y="4320"/>
                  <a:pt x="6561" y="4087"/>
                </a:cubicBezTo>
                <a:cubicBezTo>
                  <a:pt x="7052" y="3790"/>
                  <a:pt x="7322" y="3249"/>
                  <a:pt x="7414" y="2711"/>
                </a:cubicBezTo>
                <a:cubicBezTo>
                  <a:pt x="7492" y="2258"/>
                  <a:pt x="7458" y="1775"/>
                  <a:pt x="7228" y="1372"/>
                </a:cubicBezTo>
                <a:cubicBezTo>
                  <a:pt x="6997" y="968"/>
                  <a:pt x="6545" y="658"/>
                  <a:pt x="6054" y="654"/>
                </a:cubicBezTo>
                <a:cubicBezTo>
                  <a:pt x="6052" y="654"/>
                  <a:pt x="6050" y="654"/>
                  <a:pt x="6048" y="654"/>
                </a:cubicBezTo>
                <a:cubicBezTo>
                  <a:pt x="5559" y="654"/>
                  <a:pt x="5074" y="1009"/>
                  <a:pt x="5035" y="1464"/>
                </a:cubicBezTo>
                <a:cubicBezTo>
                  <a:pt x="4947" y="663"/>
                  <a:pt x="4129" y="0"/>
                  <a:pt x="3272"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a:off x="7278121" y="3858480"/>
            <a:ext cx="135335" cy="30737"/>
          </a:xfrm>
          <a:custGeom>
            <a:rect b="b" l="l" r="r" t="t"/>
            <a:pathLst>
              <a:path extrusionOk="0" h="1482" w="6744">
                <a:moveTo>
                  <a:pt x="0" y="1"/>
                </a:moveTo>
                <a:lnTo>
                  <a:pt x="0" y="1481"/>
                </a:lnTo>
                <a:lnTo>
                  <a:pt x="6743" y="1481"/>
                </a:lnTo>
                <a:lnTo>
                  <a:pt x="6743"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5336718" y="2966123"/>
            <a:ext cx="296056" cy="222851"/>
          </a:xfrm>
          <a:custGeom>
            <a:rect b="b" l="l" r="r" t="t"/>
            <a:pathLst>
              <a:path extrusionOk="0" h="10745" w="14753">
                <a:moveTo>
                  <a:pt x="6702" y="0"/>
                </a:moveTo>
                <a:cubicBezTo>
                  <a:pt x="6591" y="0"/>
                  <a:pt x="6481" y="6"/>
                  <a:pt x="6370" y="18"/>
                </a:cubicBezTo>
                <a:cubicBezTo>
                  <a:pt x="5745" y="91"/>
                  <a:pt x="5158" y="361"/>
                  <a:pt x="4696" y="789"/>
                </a:cubicBezTo>
                <a:cubicBezTo>
                  <a:pt x="4382" y="1078"/>
                  <a:pt x="4136" y="1436"/>
                  <a:pt x="3996" y="1839"/>
                </a:cubicBezTo>
                <a:cubicBezTo>
                  <a:pt x="3802" y="1724"/>
                  <a:pt x="3591" y="1672"/>
                  <a:pt x="3377" y="1672"/>
                </a:cubicBezTo>
                <a:cubicBezTo>
                  <a:pt x="2709" y="1672"/>
                  <a:pt x="2014" y="2174"/>
                  <a:pt x="1751" y="2817"/>
                </a:cubicBezTo>
                <a:cubicBezTo>
                  <a:pt x="1404" y="3667"/>
                  <a:pt x="1599" y="4628"/>
                  <a:pt x="1840" y="5511"/>
                </a:cubicBezTo>
                <a:cubicBezTo>
                  <a:pt x="1012" y="5578"/>
                  <a:pt x="317" y="6282"/>
                  <a:pt x="159" y="7082"/>
                </a:cubicBezTo>
                <a:cubicBezTo>
                  <a:pt x="0" y="7883"/>
                  <a:pt x="322" y="8731"/>
                  <a:pt x="887" y="9328"/>
                </a:cubicBezTo>
                <a:cubicBezTo>
                  <a:pt x="1870" y="10365"/>
                  <a:pt x="3237" y="10573"/>
                  <a:pt x="4602" y="10647"/>
                </a:cubicBezTo>
                <a:cubicBezTo>
                  <a:pt x="5396" y="10691"/>
                  <a:pt x="6194" y="10715"/>
                  <a:pt x="6989" y="10726"/>
                </a:cubicBezTo>
                <a:cubicBezTo>
                  <a:pt x="7240" y="10731"/>
                  <a:pt x="7489" y="10734"/>
                  <a:pt x="7739" y="10734"/>
                </a:cubicBezTo>
                <a:cubicBezTo>
                  <a:pt x="8261" y="10741"/>
                  <a:pt x="8784" y="10742"/>
                  <a:pt x="9305" y="10745"/>
                </a:cubicBezTo>
                <a:cubicBezTo>
                  <a:pt x="9380" y="10745"/>
                  <a:pt x="9455" y="10745"/>
                  <a:pt x="9531" y="10745"/>
                </a:cubicBezTo>
                <a:cubicBezTo>
                  <a:pt x="10277" y="10745"/>
                  <a:pt x="11026" y="10733"/>
                  <a:pt x="11756" y="10586"/>
                </a:cubicBezTo>
                <a:cubicBezTo>
                  <a:pt x="12560" y="10424"/>
                  <a:pt x="13348" y="10084"/>
                  <a:pt x="13906" y="9494"/>
                </a:cubicBezTo>
                <a:cubicBezTo>
                  <a:pt x="13918" y="9482"/>
                  <a:pt x="13929" y="9470"/>
                  <a:pt x="13940" y="9456"/>
                </a:cubicBezTo>
                <a:cubicBezTo>
                  <a:pt x="14475" y="8869"/>
                  <a:pt x="14752" y="8026"/>
                  <a:pt x="14526" y="7272"/>
                </a:cubicBezTo>
                <a:cubicBezTo>
                  <a:pt x="14317" y="6568"/>
                  <a:pt x="13619" y="6006"/>
                  <a:pt x="12884" y="6006"/>
                </a:cubicBezTo>
                <a:cubicBezTo>
                  <a:pt x="12812" y="6006"/>
                  <a:pt x="12740" y="6012"/>
                  <a:pt x="12668" y="6023"/>
                </a:cubicBezTo>
                <a:cubicBezTo>
                  <a:pt x="12970" y="5363"/>
                  <a:pt x="12757" y="4513"/>
                  <a:pt x="12178" y="4063"/>
                </a:cubicBezTo>
                <a:cubicBezTo>
                  <a:pt x="11885" y="3835"/>
                  <a:pt x="11511" y="3720"/>
                  <a:pt x="11137" y="3720"/>
                </a:cubicBezTo>
                <a:cubicBezTo>
                  <a:pt x="10773" y="3720"/>
                  <a:pt x="10410" y="3828"/>
                  <a:pt x="10120" y="4044"/>
                </a:cubicBezTo>
                <a:cubicBezTo>
                  <a:pt x="10216" y="3009"/>
                  <a:pt x="9904" y="1927"/>
                  <a:pt x="9207" y="1143"/>
                </a:cubicBezTo>
                <a:cubicBezTo>
                  <a:pt x="8584" y="442"/>
                  <a:pt x="7648" y="0"/>
                  <a:pt x="6702"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a:off x="5430968" y="2966123"/>
            <a:ext cx="201799" cy="196117"/>
          </a:xfrm>
          <a:custGeom>
            <a:rect b="b" l="l" r="r" t="t"/>
            <a:pathLst>
              <a:path extrusionOk="0" h="9456" w="10056">
                <a:moveTo>
                  <a:pt x="2004" y="0"/>
                </a:moveTo>
                <a:cubicBezTo>
                  <a:pt x="1894" y="0"/>
                  <a:pt x="1784" y="6"/>
                  <a:pt x="1675" y="18"/>
                </a:cubicBezTo>
                <a:cubicBezTo>
                  <a:pt x="1050" y="91"/>
                  <a:pt x="463" y="361"/>
                  <a:pt x="1" y="790"/>
                </a:cubicBezTo>
                <a:cubicBezTo>
                  <a:pt x="312" y="781"/>
                  <a:pt x="671" y="733"/>
                  <a:pt x="949" y="733"/>
                </a:cubicBezTo>
                <a:cubicBezTo>
                  <a:pt x="1038" y="733"/>
                  <a:pt x="1120" y="738"/>
                  <a:pt x="1188" y="751"/>
                </a:cubicBezTo>
                <a:cubicBezTo>
                  <a:pt x="1802" y="863"/>
                  <a:pt x="2392" y="1110"/>
                  <a:pt x="2888" y="1484"/>
                </a:cubicBezTo>
                <a:cubicBezTo>
                  <a:pt x="4087" y="2384"/>
                  <a:pt x="4700" y="3976"/>
                  <a:pt x="4406" y="5428"/>
                </a:cubicBezTo>
                <a:cubicBezTo>
                  <a:pt x="4594" y="5372"/>
                  <a:pt x="4789" y="5345"/>
                  <a:pt x="4984" y="5345"/>
                </a:cubicBezTo>
                <a:cubicBezTo>
                  <a:pt x="5522" y="5345"/>
                  <a:pt x="6061" y="5549"/>
                  <a:pt x="6446" y="5918"/>
                </a:cubicBezTo>
                <a:cubicBezTo>
                  <a:pt x="6971" y="6422"/>
                  <a:pt x="7188" y="7213"/>
                  <a:pt x="6991" y="7907"/>
                </a:cubicBezTo>
                <a:cubicBezTo>
                  <a:pt x="7133" y="7850"/>
                  <a:pt x="7279" y="7825"/>
                  <a:pt x="7424" y="7825"/>
                </a:cubicBezTo>
                <a:cubicBezTo>
                  <a:pt x="8084" y="7825"/>
                  <a:pt x="8736" y="8357"/>
                  <a:pt x="9047" y="8970"/>
                </a:cubicBezTo>
                <a:cubicBezTo>
                  <a:pt x="9127" y="9125"/>
                  <a:pt x="9193" y="9289"/>
                  <a:pt x="9243" y="9456"/>
                </a:cubicBezTo>
                <a:cubicBezTo>
                  <a:pt x="9778" y="8869"/>
                  <a:pt x="10055" y="8026"/>
                  <a:pt x="9830" y="7272"/>
                </a:cubicBezTo>
                <a:cubicBezTo>
                  <a:pt x="9621" y="6569"/>
                  <a:pt x="8925" y="6007"/>
                  <a:pt x="8190" y="6007"/>
                </a:cubicBezTo>
                <a:cubicBezTo>
                  <a:pt x="8118" y="6007"/>
                  <a:pt x="8045" y="6013"/>
                  <a:pt x="7972" y="6024"/>
                </a:cubicBezTo>
                <a:cubicBezTo>
                  <a:pt x="8274" y="5363"/>
                  <a:pt x="8061" y="4514"/>
                  <a:pt x="7483" y="4065"/>
                </a:cubicBezTo>
                <a:cubicBezTo>
                  <a:pt x="7189" y="3836"/>
                  <a:pt x="6815" y="3722"/>
                  <a:pt x="6440" y="3722"/>
                </a:cubicBezTo>
                <a:cubicBezTo>
                  <a:pt x="6077" y="3722"/>
                  <a:pt x="5714" y="3829"/>
                  <a:pt x="5425" y="4045"/>
                </a:cubicBezTo>
                <a:cubicBezTo>
                  <a:pt x="5521" y="3009"/>
                  <a:pt x="5207" y="1927"/>
                  <a:pt x="4512" y="1144"/>
                </a:cubicBezTo>
                <a:cubicBezTo>
                  <a:pt x="3887" y="441"/>
                  <a:pt x="2950" y="0"/>
                  <a:pt x="200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5379358" y="3035641"/>
            <a:ext cx="161965" cy="153103"/>
          </a:xfrm>
          <a:custGeom>
            <a:rect b="b" l="l" r="r" t="t"/>
            <a:pathLst>
              <a:path extrusionOk="0" h="7382" w="8071">
                <a:moveTo>
                  <a:pt x="4624" y="1"/>
                </a:moveTo>
                <a:cubicBezTo>
                  <a:pt x="4533" y="1"/>
                  <a:pt x="4437" y="75"/>
                  <a:pt x="4431" y="174"/>
                </a:cubicBezTo>
                <a:cubicBezTo>
                  <a:pt x="4374" y="1040"/>
                  <a:pt x="4613" y="1956"/>
                  <a:pt x="4703" y="2819"/>
                </a:cubicBezTo>
                <a:cubicBezTo>
                  <a:pt x="4795" y="3707"/>
                  <a:pt x="4846" y="4597"/>
                  <a:pt x="4869" y="5488"/>
                </a:cubicBezTo>
                <a:cubicBezTo>
                  <a:pt x="4871" y="5550"/>
                  <a:pt x="4871" y="5612"/>
                  <a:pt x="4872" y="5673"/>
                </a:cubicBezTo>
                <a:cubicBezTo>
                  <a:pt x="4671" y="5458"/>
                  <a:pt x="4461" y="5250"/>
                  <a:pt x="4274" y="5023"/>
                </a:cubicBezTo>
                <a:cubicBezTo>
                  <a:pt x="3890" y="4557"/>
                  <a:pt x="3541" y="4065"/>
                  <a:pt x="3228" y="3549"/>
                </a:cubicBezTo>
                <a:cubicBezTo>
                  <a:pt x="2645" y="2586"/>
                  <a:pt x="2234" y="1564"/>
                  <a:pt x="1773" y="543"/>
                </a:cubicBezTo>
                <a:cubicBezTo>
                  <a:pt x="1751" y="494"/>
                  <a:pt x="1703" y="472"/>
                  <a:pt x="1653" y="472"/>
                </a:cubicBezTo>
                <a:cubicBezTo>
                  <a:pt x="1571" y="472"/>
                  <a:pt x="1483" y="530"/>
                  <a:pt x="1495" y="618"/>
                </a:cubicBezTo>
                <a:cubicBezTo>
                  <a:pt x="1639" y="1752"/>
                  <a:pt x="2118" y="2868"/>
                  <a:pt x="2702" y="3851"/>
                </a:cubicBezTo>
                <a:cubicBezTo>
                  <a:pt x="3186" y="4667"/>
                  <a:pt x="3803" y="5632"/>
                  <a:pt x="4558" y="6286"/>
                </a:cubicBezTo>
                <a:cubicBezTo>
                  <a:pt x="3816" y="6218"/>
                  <a:pt x="3062" y="6012"/>
                  <a:pt x="2385" y="5771"/>
                </a:cubicBezTo>
                <a:cubicBezTo>
                  <a:pt x="1562" y="5476"/>
                  <a:pt x="947" y="4934"/>
                  <a:pt x="217" y="4489"/>
                </a:cubicBezTo>
                <a:cubicBezTo>
                  <a:pt x="195" y="4475"/>
                  <a:pt x="172" y="4469"/>
                  <a:pt x="150" y="4469"/>
                </a:cubicBezTo>
                <a:cubicBezTo>
                  <a:pt x="69" y="4469"/>
                  <a:pt x="0" y="4552"/>
                  <a:pt x="20" y="4637"/>
                </a:cubicBezTo>
                <a:cubicBezTo>
                  <a:pt x="221" y="5544"/>
                  <a:pt x="1158" y="6094"/>
                  <a:pt x="1969" y="6430"/>
                </a:cubicBezTo>
                <a:cubicBezTo>
                  <a:pt x="2778" y="6763"/>
                  <a:pt x="3780" y="7067"/>
                  <a:pt x="4711" y="7067"/>
                </a:cubicBezTo>
                <a:cubicBezTo>
                  <a:pt x="4766" y="7067"/>
                  <a:pt x="4820" y="7066"/>
                  <a:pt x="4873" y="7064"/>
                </a:cubicBezTo>
                <a:lnTo>
                  <a:pt x="4873" y="7064"/>
                </a:lnTo>
                <a:cubicBezTo>
                  <a:pt x="4871" y="7168"/>
                  <a:pt x="4868" y="7271"/>
                  <a:pt x="4865" y="7374"/>
                </a:cubicBezTo>
                <a:cubicBezTo>
                  <a:pt x="5115" y="7379"/>
                  <a:pt x="5366" y="7382"/>
                  <a:pt x="5615" y="7382"/>
                </a:cubicBezTo>
                <a:cubicBezTo>
                  <a:pt x="5617" y="7256"/>
                  <a:pt x="5617" y="7128"/>
                  <a:pt x="5615" y="7002"/>
                </a:cubicBezTo>
                <a:cubicBezTo>
                  <a:pt x="6208" y="6576"/>
                  <a:pt x="6734" y="6065"/>
                  <a:pt x="7181" y="5490"/>
                </a:cubicBezTo>
                <a:cubicBezTo>
                  <a:pt x="7570" y="4989"/>
                  <a:pt x="8071" y="4295"/>
                  <a:pt x="8052" y="3637"/>
                </a:cubicBezTo>
                <a:cubicBezTo>
                  <a:pt x="8048" y="3547"/>
                  <a:pt x="7978" y="3495"/>
                  <a:pt x="7902" y="3495"/>
                </a:cubicBezTo>
                <a:cubicBezTo>
                  <a:pt x="7866" y="3495"/>
                  <a:pt x="7827" y="3507"/>
                  <a:pt x="7795" y="3534"/>
                </a:cubicBezTo>
                <a:cubicBezTo>
                  <a:pt x="7303" y="3942"/>
                  <a:pt x="7004" y="4624"/>
                  <a:pt x="6598" y="5117"/>
                </a:cubicBezTo>
                <a:cubicBezTo>
                  <a:pt x="6298" y="5481"/>
                  <a:pt x="5958" y="5806"/>
                  <a:pt x="5597" y="6111"/>
                </a:cubicBezTo>
                <a:cubicBezTo>
                  <a:pt x="5591" y="5863"/>
                  <a:pt x="5582" y="5616"/>
                  <a:pt x="5571" y="5373"/>
                </a:cubicBezTo>
                <a:cubicBezTo>
                  <a:pt x="5534" y="4442"/>
                  <a:pt x="5447" y="3512"/>
                  <a:pt x="5322" y="2588"/>
                </a:cubicBezTo>
                <a:cubicBezTo>
                  <a:pt x="5212" y="1767"/>
                  <a:pt x="5128" y="839"/>
                  <a:pt x="4760" y="87"/>
                </a:cubicBezTo>
                <a:cubicBezTo>
                  <a:pt x="4729" y="26"/>
                  <a:pt x="4678" y="1"/>
                  <a:pt x="4624"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9"/>
          <p:cNvSpPr/>
          <p:nvPr/>
        </p:nvSpPr>
        <p:spPr>
          <a:xfrm>
            <a:off x="3981445" y="3589344"/>
            <a:ext cx="4712323" cy="1926041"/>
          </a:xfrm>
          <a:custGeom>
            <a:rect b="b" l="l" r="r" t="t"/>
            <a:pathLst>
              <a:path extrusionOk="0" h="92866" w="225470">
                <a:moveTo>
                  <a:pt x="29732" y="1"/>
                </a:moveTo>
                <a:cubicBezTo>
                  <a:pt x="19417" y="1"/>
                  <a:pt x="9078" y="1049"/>
                  <a:pt x="0" y="3964"/>
                </a:cubicBezTo>
                <a:cubicBezTo>
                  <a:pt x="432" y="6388"/>
                  <a:pt x="950" y="8782"/>
                  <a:pt x="1556" y="11146"/>
                </a:cubicBezTo>
                <a:cubicBezTo>
                  <a:pt x="1687" y="11654"/>
                  <a:pt x="1821" y="12162"/>
                  <a:pt x="1959" y="12668"/>
                </a:cubicBezTo>
                <a:cubicBezTo>
                  <a:pt x="6268" y="28488"/>
                  <a:pt x="14371" y="42897"/>
                  <a:pt x="25314" y="54997"/>
                </a:cubicBezTo>
                <a:cubicBezTo>
                  <a:pt x="46250" y="78153"/>
                  <a:pt x="77587" y="92866"/>
                  <a:pt x="112603" y="92866"/>
                </a:cubicBezTo>
                <a:cubicBezTo>
                  <a:pt x="156940" y="92866"/>
                  <a:pt x="195375" y="69281"/>
                  <a:pt x="214277" y="34826"/>
                </a:cubicBezTo>
                <a:cubicBezTo>
                  <a:pt x="218099" y="27864"/>
                  <a:pt x="221123" y="20456"/>
                  <a:pt x="223233" y="12707"/>
                </a:cubicBezTo>
                <a:cubicBezTo>
                  <a:pt x="224160" y="9317"/>
                  <a:pt x="224907" y="5881"/>
                  <a:pt x="225470" y="2410"/>
                </a:cubicBezTo>
                <a:lnTo>
                  <a:pt x="225470" y="2410"/>
                </a:lnTo>
                <a:cubicBezTo>
                  <a:pt x="203640" y="11131"/>
                  <a:pt x="180501" y="16911"/>
                  <a:pt x="156896" y="17236"/>
                </a:cubicBezTo>
                <a:cubicBezTo>
                  <a:pt x="156208" y="17247"/>
                  <a:pt x="155519" y="17252"/>
                  <a:pt x="154829" y="17252"/>
                </a:cubicBezTo>
                <a:cubicBezTo>
                  <a:pt x="154515" y="17252"/>
                  <a:pt x="154202" y="17251"/>
                  <a:pt x="153888" y="17249"/>
                </a:cubicBezTo>
                <a:cubicBezTo>
                  <a:pt x="151726" y="17235"/>
                  <a:pt x="149568" y="17177"/>
                  <a:pt x="147416" y="17074"/>
                </a:cubicBezTo>
                <a:cubicBezTo>
                  <a:pt x="119351" y="15771"/>
                  <a:pt x="92062" y="7474"/>
                  <a:pt x="64263" y="3071"/>
                </a:cubicBezTo>
                <a:cubicBezTo>
                  <a:pt x="54229" y="1483"/>
                  <a:pt x="41998" y="1"/>
                  <a:pt x="29732"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a:off x="3966975" y="3490531"/>
            <a:ext cx="4748398" cy="766119"/>
          </a:xfrm>
          <a:custGeom>
            <a:rect b="b" l="l" r="r" t="t"/>
            <a:pathLst>
              <a:path extrusionOk="0" h="30867" w="225470">
                <a:moveTo>
                  <a:pt x="29732" y="1"/>
                </a:moveTo>
                <a:cubicBezTo>
                  <a:pt x="19417" y="1"/>
                  <a:pt x="9078" y="1049"/>
                  <a:pt x="0" y="3964"/>
                </a:cubicBezTo>
                <a:cubicBezTo>
                  <a:pt x="432" y="6388"/>
                  <a:pt x="950" y="8782"/>
                  <a:pt x="1556" y="11146"/>
                </a:cubicBezTo>
                <a:cubicBezTo>
                  <a:pt x="1687" y="11654"/>
                  <a:pt x="1821" y="12162"/>
                  <a:pt x="1959" y="12668"/>
                </a:cubicBezTo>
                <a:cubicBezTo>
                  <a:pt x="6658" y="10925"/>
                  <a:pt x="11704" y="9895"/>
                  <a:pt x="16744" y="9424"/>
                </a:cubicBezTo>
                <a:cubicBezTo>
                  <a:pt x="19431" y="9171"/>
                  <a:pt x="22124" y="9065"/>
                  <a:pt x="24820" y="9065"/>
                </a:cubicBezTo>
                <a:cubicBezTo>
                  <a:pt x="31311" y="9065"/>
                  <a:pt x="37817" y="9677"/>
                  <a:pt x="44283" y="10322"/>
                </a:cubicBezTo>
                <a:cubicBezTo>
                  <a:pt x="56868" y="11575"/>
                  <a:pt x="69465" y="12952"/>
                  <a:pt x="81832" y="15465"/>
                </a:cubicBezTo>
                <a:cubicBezTo>
                  <a:pt x="102700" y="19707"/>
                  <a:pt x="123142" y="27208"/>
                  <a:pt x="144108" y="29885"/>
                </a:cubicBezTo>
                <a:cubicBezTo>
                  <a:pt x="148578" y="30454"/>
                  <a:pt x="153068" y="30805"/>
                  <a:pt x="157593" y="30860"/>
                </a:cubicBezTo>
                <a:cubicBezTo>
                  <a:pt x="157979" y="30864"/>
                  <a:pt x="158365" y="30867"/>
                  <a:pt x="158751" y="30867"/>
                </a:cubicBezTo>
                <a:cubicBezTo>
                  <a:pt x="159952" y="30867"/>
                  <a:pt x="161157" y="30844"/>
                  <a:pt x="162364" y="30801"/>
                </a:cubicBezTo>
                <a:cubicBezTo>
                  <a:pt x="183858" y="30023"/>
                  <a:pt x="203969" y="22063"/>
                  <a:pt x="223233" y="12707"/>
                </a:cubicBezTo>
                <a:cubicBezTo>
                  <a:pt x="224160" y="9317"/>
                  <a:pt x="224907" y="5881"/>
                  <a:pt x="225470" y="2410"/>
                </a:cubicBezTo>
                <a:lnTo>
                  <a:pt x="225470" y="2410"/>
                </a:lnTo>
                <a:cubicBezTo>
                  <a:pt x="203640" y="11131"/>
                  <a:pt x="180501" y="16911"/>
                  <a:pt x="156896" y="17236"/>
                </a:cubicBezTo>
                <a:cubicBezTo>
                  <a:pt x="156208" y="17247"/>
                  <a:pt x="155519" y="17252"/>
                  <a:pt x="154829" y="17252"/>
                </a:cubicBezTo>
                <a:cubicBezTo>
                  <a:pt x="154515" y="17252"/>
                  <a:pt x="154202" y="17251"/>
                  <a:pt x="153888" y="17249"/>
                </a:cubicBezTo>
                <a:cubicBezTo>
                  <a:pt x="151726" y="17235"/>
                  <a:pt x="149568" y="17177"/>
                  <a:pt x="147416" y="17074"/>
                </a:cubicBezTo>
                <a:cubicBezTo>
                  <a:pt x="119351" y="15771"/>
                  <a:pt x="92062" y="7474"/>
                  <a:pt x="64263" y="3071"/>
                </a:cubicBezTo>
                <a:cubicBezTo>
                  <a:pt x="54229" y="1483"/>
                  <a:pt x="41998" y="1"/>
                  <a:pt x="29732" y="1"/>
                </a:cubicBezTo>
                <a:close/>
              </a:path>
            </a:pathLst>
          </a:custGeom>
          <a:solidFill>
            <a:srgbClr val="ADDB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a:off x="4506007" y="4224158"/>
            <a:ext cx="4001827" cy="1291144"/>
          </a:xfrm>
          <a:custGeom>
            <a:rect b="b" l="l" r="r" t="t"/>
            <a:pathLst>
              <a:path extrusionOk="0" h="58042" w="188966">
                <a:moveTo>
                  <a:pt x="188965" y="1"/>
                </a:moveTo>
                <a:lnTo>
                  <a:pt x="188965" y="1"/>
                </a:lnTo>
                <a:cubicBezTo>
                  <a:pt x="174312" y="7792"/>
                  <a:pt x="158909" y="14212"/>
                  <a:pt x="142315" y="17428"/>
                </a:cubicBezTo>
                <a:cubicBezTo>
                  <a:pt x="131996" y="19425"/>
                  <a:pt x="121567" y="20123"/>
                  <a:pt x="111072" y="20123"/>
                </a:cubicBezTo>
                <a:cubicBezTo>
                  <a:pt x="86795" y="20123"/>
                  <a:pt x="62162" y="16391"/>
                  <a:pt x="37717" y="16391"/>
                </a:cubicBezTo>
                <a:cubicBezTo>
                  <a:pt x="33166" y="16391"/>
                  <a:pt x="28620" y="16520"/>
                  <a:pt x="24085" y="16827"/>
                </a:cubicBezTo>
                <a:cubicBezTo>
                  <a:pt x="15987" y="17372"/>
                  <a:pt x="7939" y="18489"/>
                  <a:pt x="0" y="20171"/>
                </a:cubicBezTo>
                <a:cubicBezTo>
                  <a:pt x="3325" y="23845"/>
                  <a:pt x="6891" y="27292"/>
                  <a:pt x="10678" y="30489"/>
                </a:cubicBezTo>
                <a:cubicBezTo>
                  <a:pt x="13369" y="32765"/>
                  <a:pt x="16170" y="34916"/>
                  <a:pt x="19083" y="36943"/>
                </a:cubicBezTo>
                <a:cubicBezTo>
                  <a:pt x="25146" y="41163"/>
                  <a:pt x="31599" y="44794"/>
                  <a:pt x="38354" y="47784"/>
                </a:cubicBezTo>
                <a:cubicBezTo>
                  <a:pt x="42921" y="49809"/>
                  <a:pt x="47613" y="51542"/>
                  <a:pt x="52401" y="52974"/>
                </a:cubicBezTo>
                <a:cubicBezTo>
                  <a:pt x="61589" y="55723"/>
                  <a:pt x="71286" y="57415"/>
                  <a:pt x="81325" y="57898"/>
                </a:cubicBezTo>
                <a:cubicBezTo>
                  <a:pt x="83299" y="57994"/>
                  <a:pt x="85289" y="58042"/>
                  <a:pt x="87291" y="58042"/>
                </a:cubicBezTo>
                <a:cubicBezTo>
                  <a:pt x="128121" y="58042"/>
                  <a:pt x="163945" y="38041"/>
                  <a:pt x="184121" y="7968"/>
                </a:cubicBezTo>
                <a:cubicBezTo>
                  <a:pt x="185854" y="5383"/>
                  <a:pt x="187469" y="2727"/>
                  <a:pt x="18896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4584826" y="4311575"/>
            <a:ext cx="3792075" cy="766198"/>
          </a:xfrm>
          <a:custGeom>
            <a:rect b="b" l="l" r="r" t="t"/>
            <a:pathLst>
              <a:path extrusionOk="0" h="36943" w="188966">
                <a:moveTo>
                  <a:pt x="188965" y="1"/>
                </a:moveTo>
                <a:lnTo>
                  <a:pt x="188965" y="1"/>
                </a:lnTo>
                <a:cubicBezTo>
                  <a:pt x="174312" y="7792"/>
                  <a:pt x="158909" y="14212"/>
                  <a:pt x="142315" y="17428"/>
                </a:cubicBezTo>
                <a:cubicBezTo>
                  <a:pt x="131996" y="19425"/>
                  <a:pt x="121567" y="20123"/>
                  <a:pt x="111072" y="20123"/>
                </a:cubicBezTo>
                <a:cubicBezTo>
                  <a:pt x="86795" y="20123"/>
                  <a:pt x="62162" y="16391"/>
                  <a:pt x="37717" y="16391"/>
                </a:cubicBezTo>
                <a:cubicBezTo>
                  <a:pt x="33166" y="16391"/>
                  <a:pt x="28620" y="16520"/>
                  <a:pt x="24085" y="16827"/>
                </a:cubicBezTo>
                <a:cubicBezTo>
                  <a:pt x="15987" y="17372"/>
                  <a:pt x="7939" y="18489"/>
                  <a:pt x="0" y="20170"/>
                </a:cubicBezTo>
                <a:cubicBezTo>
                  <a:pt x="3325" y="23845"/>
                  <a:pt x="6891" y="27292"/>
                  <a:pt x="10678" y="30488"/>
                </a:cubicBezTo>
                <a:cubicBezTo>
                  <a:pt x="13369" y="32765"/>
                  <a:pt x="16170" y="34916"/>
                  <a:pt x="19083" y="36943"/>
                </a:cubicBezTo>
                <a:cubicBezTo>
                  <a:pt x="21387" y="35657"/>
                  <a:pt x="23749" y="34476"/>
                  <a:pt x="26168" y="33400"/>
                </a:cubicBezTo>
                <a:cubicBezTo>
                  <a:pt x="32345" y="30654"/>
                  <a:pt x="38863" y="28585"/>
                  <a:pt x="45528" y="27142"/>
                </a:cubicBezTo>
                <a:cubicBezTo>
                  <a:pt x="54653" y="25171"/>
                  <a:pt x="64008" y="24355"/>
                  <a:pt x="73383" y="24355"/>
                </a:cubicBezTo>
                <a:cubicBezTo>
                  <a:pt x="79395" y="24355"/>
                  <a:pt x="85415" y="24690"/>
                  <a:pt x="91389" y="25273"/>
                </a:cubicBezTo>
                <a:cubicBezTo>
                  <a:pt x="96971" y="25818"/>
                  <a:pt x="102532" y="26576"/>
                  <a:pt x="108134" y="26868"/>
                </a:cubicBezTo>
                <a:cubicBezTo>
                  <a:pt x="109916" y="26960"/>
                  <a:pt x="111698" y="27005"/>
                  <a:pt x="113477" y="27005"/>
                </a:cubicBezTo>
                <a:cubicBezTo>
                  <a:pt x="130009" y="27005"/>
                  <a:pt x="146413" y="23138"/>
                  <a:pt x="161920" y="17670"/>
                </a:cubicBezTo>
                <a:cubicBezTo>
                  <a:pt x="169556" y="14978"/>
                  <a:pt x="177102" y="11846"/>
                  <a:pt x="184121" y="7968"/>
                </a:cubicBezTo>
                <a:cubicBezTo>
                  <a:pt x="185854" y="5383"/>
                  <a:pt x="187469" y="2727"/>
                  <a:pt x="18896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6052451" y="3955976"/>
            <a:ext cx="526411" cy="684669"/>
          </a:xfrm>
          <a:custGeom>
            <a:rect b="b" l="l" r="r" t="t"/>
            <a:pathLst>
              <a:path extrusionOk="0" h="33012" w="26232">
                <a:moveTo>
                  <a:pt x="15024" y="0"/>
                </a:moveTo>
                <a:cubicBezTo>
                  <a:pt x="14881" y="0"/>
                  <a:pt x="14738" y="4"/>
                  <a:pt x="14595" y="11"/>
                </a:cubicBezTo>
                <a:cubicBezTo>
                  <a:pt x="11332" y="177"/>
                  <a:pt x="8290" y="2128"/>
                  <a:pt x="6778" y="4829"/>
                </a:cubicBezTo>
                <a:cubicBezTo>
                  <a:pt x="6205" y="5853"/>
                  <a:pt x="5832" y="6973"/>
                  <a:pt x="5174" y="7951"/>
                </a:cubicBezTo>
                <a:cubicBezTo>
                  <a:pt x="4480" y="8981"/>
                  <a:pt x="3497" y="9813"/>
                  <a:pt x="2700" y="10775"/>
                </a:cubicBezTo>
                <a:cubicBezTo>
                  <a:pt x="759" y="13123"/>
                  <a:pt x="1" y="16289"/>
                  <a:pt x="686" y="19183"/>
                </a:cubicBezTo>
                <a:cubicBezTo>
                  <a:pt x="1372" y="22079"/>
                  <a:pt x="3490" y="24651"/>
                  <a:pt x="6312" y="26017"/>
                </a:cubicBezTo>
                <a:cubicBezTo>
                  <a:pt x="6383" y="27861"/>
                  <a:pt x="7262" y="29668"/>
                  <a:pt x="8702" y="30932"/>
                </a:cubicBezTo>
                <a:cubicBezTo>
                  <a:pt x="10265" y="32303"/>
                  <a:pt x="12587" y="33011"/>
                  <a:pt x="14868" y="33011"/>
                </a:cubicBezTo>
                <a:cubicBezTo>
                  <a:pt x="15116" y="33011"/>
                  <a:pt x="15363" y="33003"/>
                  <a:pt x="15609" y="32986"/>
                </a:cubicBezTo>
                <a:cubicBezTo>
                  <a:pt x="16897" y="32898"/>
                  <a:pt x="18143" y="32579"/>
                  <a:pt x="19196" y="32019"/>
                </a:cubicBezTo>
                <a:cubicBezTo>
                  <a:pt x="20702" y="31217"/>
                  <a:pt x="21930" y="30018"/>
                  <a:pt x="22911" y="28683"/>
                </a:cubicBezTo>
                <a:cubicBezTo>
                  <a:pt x="25273" y="25470"/>
                  <a:pt x="26231" y="21384"/>
                  <a:pt x="25527" y="17542"/>
                </a:cubicBezTo>
                <a:cubicBezTo>
                  <a:pt x="25178" y="15650"/>
                  <a:pt x="24449" y="13832"/>
                  <a:pt x="24098" y="11939"/>
                </a:cubicBezTo>
                <a:cubicBezTo>
                  <a:pt x="23621" y="9380"/>
                  <a:pt x="23821" y="6647"/>
                  <a:pt x="22610" y="4306"/>
                </a:cubicBezTo>
                <a:cubicBezTo>
                  <a:pt x="21412" y="1989"/>
                  <a:pt x="18845" y="401"/>
                  <a:pt x="16111" y="67"/>
                </a:cubicBezTo>
                <a:cubicBezTo>
                  <a:pt x="15750" y="23"/>
                  <a:pt x="15387" y="0"/>
                  <a:pt x="15024"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6173870" y="4202299"/>
            <a:ext cx="334907" cy="514684"/>
          </a:xfrm>
          <a:custGeom>
            <a:rect b="b" l="l" r="r" t="t"/>
            <a:pathLst>
              <a:path extrusionOk="0" h="24816" w="16689">
                <a:moveTo>
                  <a:pt x="8149" y="1"/>
                </a:moveTo>
                <a:cubicBezTo>
                  <a:pt x="7975" y="1"/>
                  <a:pt x="7807" y="89"/>
                  <a:pt x="7772" y="278"/>
                </a:cubicBezTo>
                <a:cubicBezTo>
                  <a:pt x="7422" y="2144"/>
                  <a:pt x="7691" y="4166"/>
                  <a:pt x="7707" y="6054"/>
                </a:cubicBezTo>
                <a:cubicBezTo>
                  <a:pt x="7717" y="7290"/>
                  <a:pt x="7733" y="8526"/>
                  <a:pt x="7743" y="9762"/>
                </a:cubicBezTo>
                <a:cubicBezTo>
                  <a:pt x="6532" y="8643"/>
                  <a:pt x="5375" y="7521"/>
                  <a:pt x="4363" y="6193"/>
                </a:cubicBezTo>
                <a:cubicBezTo>
                  <a:pt x="3733" y="5365"/>
                  <a:pt x="3159" y="4494"/>
                  <a:pt x="2610" y="3618"/>
                </a:cubicBezTo>
                <a:cubicBezTo>
                  <a:pt x="2533" y="3494"/>
                  <a:pt x="1993" y="2420"/>
                  <a:pt x="1590" y="2420"/>
                </a:cubicBezTo>
                <a:cubicBezTo>
                  <a:pt x="1532" y="2420"/>
                  <a:pt x="1476" y="2443"/>
                  <a:pt x="1425" y="2495"/>
                </a:cubicBezTo>
                <a:cubicBezTo>
                  <a:pt x="941" y="2991"/>
                  <a:pt x="1668" y="4037"/>
                  <a:pt x="1912" y="4542"/>
                </a:cubicBezTo>
                <a:cubicBezTo>
                  <a:pt x="2374" y="5500"/>
                  <a:pt x="2976" y="6413"/>
                  <a:pt x="3619" y="7276"/>
                </a:cubicBezTo>
                <a:cubicBezTo>
                  <a:pt x="3693" y="7376"/>
                  <a:pt x="3768" y="7476"/>
                  <a:pt x="3844" y="7576"/>
                </a:cubicBezTo>
                <a:cubicBezTo>
                  <a:pt x="3749" y="7576"/>
                  <a:pt x="3655" y="7577"/>
                  <a:pt x="3560" y="7577"/>
                </a:cubicBezTo>
                <a:cubicBezTo>
                  <a:pt x="3232" y="7577"/>
                  <a:pt x="2904" y="7573"/>
                  <a:pt x="2575" y="7553"/>
                </a:cubicBezTo>
                <a:cubicBezTo>
                  <a:pt x="2125" y="7525"/>
                  <a:pt x="1644" y="7449"/>
                  <a:pt x="1176" y="7449"/>
                </a:cubicBezTo>
                <a:cubicBezTo>
                  <a:pt x="911" y="7449"/>
                  <a:pt x="650" y="7474"/>
                  <a:pt x="401" y="7545"/>
                </a:cubicBezTo>
                <a:cubicBezTo>
                  <a:pt x="133" y="7621"/>
                  <a:pt x="0" y="7966"/>
                  <a:pt x="228" y="8156"/>
                </a:cubicBezTo>
                <a:cubicBezTo>
                  <a:pt x="819" y="8650"/>
                  <a:pt x="1670" y="8753"/>
                  <a:pt x="2437" y="8829"/>
                </a:cubicBezTo>
                <a:cubicBezTo>
                  <a:pt x="2846" y="8870"/>
                  <a:pt x="3259" y="8896"/>
                  <a:pt x="3672" y="8896"/>
                </a:cubicBezTo>
                <a:cubicBezTo>
                  <a:pt x="4067" y="8896"/>
                  <a:pt x="4463" y="8872"/>
                  <a:pt x="4853" y="8814"/>
                </a:cubicBezTo>
                <a:cubicBezTo>
                  <a:pt x="5719" y="9808"/>
                  <a:pt x="6689" y="10752"/>
                  <a:pt x="7749" y="11514"/>
                </a:cubicBezTo>
                <a:cubicBezTo>
                  <a:pt x="7749" y="11728"/>
                  <a:pt x="7750" y="11942"/>
                  <a:pt x="7749" y="12156"/>
                </a:cubicBezTo>
                <a:cubicBezTo>
                  <a:pt x="7731" y="16176"/>
                  <a:pt x="7598" y="20194"/>
                  <a:pt x="7389" y="24209"/>
                </a:cubicBezTo>
                <a:cubicBezTo>
                  <a:pt x="7369" y="24614"/>
                  <a:pt x="7693" y="24815"/>
                  <a:pt x="8029" y="24815"/>
                </a:cubicBezTo>
                <a:cubicBezTo>
                  <a:pt x="8365" y="24815"/>
                  <a:pt x="8713" y="24613"/>
                  <a:pt x="8737" y="24209"/>
                </a:cubicBezTo>
                <a:cubicBezTo>
                  <a:pt x="8940" y="20825"/>
                  <a:pt x="9051" y="17436"/>
                  <a:pt x="9088" y="14045"/>
                </a:cubicBezTo>
                <a:cubicBezTo>
                  <a:pt x="10865" y="13205"/>
                  <a:pt x="12483" y="11942"/>
                  <a:pt x="13784" y="10551"/>
                </a:cubicBezTo>
                <a:cubicBezTo>
                  <a:pt x="14438" y="9855"/>
                  <a:pt x="15079" y="9101"/>
                  <a:pt x="15569" y="8295"/>
                </a:cubicBezTo>
                <a:cubicBezTo>
                  <a:pt x="15922" y="7716"/>
                  <a:pt x="16688" y="6596"/>
                  <a:pt x="16389" y="5923"/>
                </a:cubicBezTo>
                <a:cubicBezTo>
                  <a:pt x="16361" y="5860"/>
                  <a:pt x="16302" y="5806"/>
                  <a:pt x="16229" y="5806"/>
                </a:cubicBezTo>
                <a:cubicBezTo>
                  <a:pt x="16214" y="5806"/>
                  <a:pt x="16199" y="5808"/>
                  <a:pt x="16184" y="5813"/>
                </a:cubicBezTo>
                <a:cubicBezTo>
                  <a:pt x="15515" y="6016"/>
                  <a:pt x="15116" y="6947"/>
                  <a:pt x="14732" y="7453"/>
                </a:cubicBezTo>
                <a:cubicBezTo>
                  <a:pt x="14275" y="8051"/>
                  <a:pt x="13818" y="8643"/>
                  <a:pt x="13315" y="9204"/>
                </a:cubicBezTo>
                <a:cubicBezTo>
                  <a:pt x="13212" y="8454"/>
                  <a:pt x="13125" y="7705"/>
                  <a:pt x="13031" y="6948"/>
                </a:cubicBezTo>
                <a:cubicBezTo>
                  <a:pt x="12997" y="6669"/>
                  <a:pt x="12746" y="6498"/>
                  <a:pt x="12505" y="6498"/>
                </a:cubicBezTo>
                <a:cubicBezTo>
                  <a:pt x="12320" y="6498"/>
                  <a:pt x="12140" y="6598"/>
                  <a:pt x="12065" y="6826"/>
                </a:cubicBezTo>
                <a:cubicBezTo>
                  <a:pt x="11703" y="7923"/>
                  <a:pt x="11749" y="9274"/>
                  <a:pt x="12132" y="10372"/>
                </a:cubicBezTo>
                <a:cubicBezTo>
                  <a:pt x="11200" y="11197"/>
                  <a:pt x="10185" y="11902"/>
                  <a:pt x="9100" y="12545"/>
                </a:cubicBezTo>
                <a:cubicBezTo>
                  <a:pt x="9100" y="12415"/>
                  <a:pt x="9103" y="12285"/>
                  <a:pt x="9103" y="12156"/>
                </a:cubicBezTo>
                <a:cubicBezTo>
                  <a:pt x="9110" y="10169"/>
                  <a:pt x="9109" y="8181"/>
                  <a:pt x="9037" y="6195"/>
                </a:cubicBezTo>
                <a:cubicBezTo>
                  <a:pt x="9029" y="5939"/>
                  <a:pt x="9024" y="5678"/>
                  <a:pt x="9020" y="5414"/>
                </a:cubicBezTo>
                <a:cubicBezTo>
                  <a:pt x="9050" y="5374"/>
                  <a:pt x="9074" y="5330"/>
                  <a:pt x="9095" y="5284"/>
                </a:cubicBezTo>
                <a:cubicBezTo>
                  <a:pt x="9099" y="5273"/>
                  <a:pt x="9495" y="5081"/>
                  <a:pt x="9575" y="5026"/>
                </a:cubicBezTo>
                <a:cubicBezTo>
                  <a:pt x="9744" y="4909"/>
                  <a:pt x="9908" y="4787"/>
                  <a:pt x="10067" y="4660"/>
                </a:cubicBezTo>
                <a:cubicBezTo>
                  <a:pt x="10437" y="4361"/>
                  <a:pt x="10777" y="4028"/>
                  <a:pt x="11084" y="3663"/>
                </a:cubicBezTo>
                <a:cubicBezTo>
                  <a:pt x="11660" y="2982"/>
                  <a:pt x="12105" y="2205"/>
                  <a:pt x="12231" y="1338"/>
                </a:cubicBezTo>
                <a:cubicBezTo>
                  <a:pt x="12258" y="1154"/>
                  <a:pt x="12209" y="1014"/>
                  <a:pt x="12043" y="906"/>
                </a:cubicBezTo>
                <a:cubicBezTo>
                  <a:pt x="11999" y="877"/>
                  <a:pt x="11963" y="859"/>
                  <a:pt x="11910" y="856"/>
                </a:cubicBezTo>
                <a:cubicBezTo>
                  <a:pt x="11901" y="856"/>
                  <a:pt x="11892" y="856"/>
                  <a:pt x="11883" y="856"/>
                </a:cubicBezTo>
                <a:cubicBezTo>
                  <a:pt x="11531" y="856"/>
                  <a:pt x="11402" y="1149"/>
                  <a:pt x="11231" y="1402"/>
                </a:cubicBezTo>
                <a:cubicBezTo>
                  <a:pt x="10908" y="1881"/>
                  <a:pt x="10596" y="2365"/>
                  <a:pt x="10214" y="2805"/>
                </a:cubicBezTo>
                <a:cubicBezTo>
                  <a:pt x="9864" y="3206"/>
                  <a:pt x="9478" y="3578"/>
                  <a:pt x="9040" y="3897"/>
                </a:cubicBezTo>
                <a:cubicBezTo>
                  <a:pt x="9026" y="3906"/>
                  <a:pt x="9013" y="3914"/>
                  <a:pt x="9000" y="3923"/>
                </a:cubicBezTo>
                <a:cubicBezTo>
                  <a:pt x="8976" y="2683"/>
                  <a:pt x="8903" y="1431"/>
                  <a:pt x="8573" y="278"/>
                </a:cubicBezTo>
                <a:cubicBezTo>
                  <a:pt x="8522" y="98"/>
                  <a:pt x="8332" y="1"/>
                  <a:pt x="814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p:nvPr/>
        </p:nvSpPr>
        <p:spPr>
          <a:xfrm>
            <a:off x="6052451" y="3955976"/>
            <a:ext cx="323328" cy="684669"/>
          </a:xfrm>
          <a:custGeom>
            <a:rect b="b" l="l" r="r" t="t"/>
            <a:pathLst>
              <a:path extrusionOk="0" h="33012" w="16112">
                <a:moveTo>
                  <a:pt x="15024" y="0"/>
                </a:moveTo>
                <a:cubicBezTo>
                  <a:pt x="14881" y="0"/>
                  <a:pt x="14738" y="4"/>
                  <a:pt x="14595" y="11"/>
                </a:cubicBezTo>
                <a:cubicBezTo>
                  <a:pt x="11332" y="177"/>
                  <a:pt x="8290" y="2128"/>
                  <a:pt x="6778" y="4829"/>
                </a:cubicBezTo>
                <a:cubicBezTo>
                  <a:pt x="6205" y="5853"/>
                  <a:pt x="5832" y="6973"/>
                  <a:pt x="5174" y="7951"/>
                </a:cubicBezTo>
                <a:cubicBezTo>
                  <a:pt x="4480" y="8981"/>
                  <a:pt x="3497" y="9813"/>
                  <a:pt x="2700" y="10775"/>
                </a:cubicBezTo>
                <a:cubicBezTo>
                  <a:pt x="759" y="13123"/>
                  <a:pt x="1" y="16289"/>
                  <a:pt x="686" y="19183"/>
                </a:cubicBezTo>
                <a:cubicBezTo>
                  <a:pt x="1372" y="22079"/>
                  <a:pt x="3490" y="24651"/>
                  <a:pt x="6311" y="26015"/>
                </a:cubicBezTo>
                <a:cubicBezTo>
                  <a:pt x="6383" y="27861"/>
                  <a:pt x="7262" y="29667"/>
                  <a:pt x="8702" y="30931"/>
                </a:cubicBezTo>
                <a:cubicBezTo>
                  <a:pt x="10265" y="32302"/>
                  <a:pt x="12588" y="33011"/>
                  <a:pt x="14868" y="33011"/>
                </a:cubicBezTo>
                <a:cubicBezTo>
                  <a:pt x="15115" y="33011"/>
                  <a:pt x="15362" y="33003"/>
                  <a:pt x="15608" y="32986"/>
                </a:cubicBezTo>
                <a:cubicBezTo>
                  <a:pt x="15045" y="32849"/>
                  <a:pt x="14493" y="32667"/>
                  <a:pt x="13960" y="32440"/>
                </a:cubicBezTo>
                <a:cubicBezTo>
                  <a:pt x="11909" y="31566"/>
                  <a:pt x="10173" y="29939"/>
                  <a:pt x="9545" y="27920"/>
                </a:cubicBezTo>
                <a:cubicBezTo>
                  <a:pt x="9167" y="26704"/>
                  <a:pt x="9178" y="25354"/>
                  <a:pt x="8463" y="24278"/>
                </a:cubicBezTo>
                <a:cubicBezTo>
                  <a:pt x="7793" y="23266"/>
                  <a:pt x="6586" y="22663"/>
                  <a:pt x="5822" y="21707"/>
                </a:cubicBezTo>
                <a:cubicBezTo>
                  <a:pt x="4978" y="20650"/>
                  <a:pt x="4758" y="19235"/>
                  <a:pt x="5003" y="17935"/>
                </a:cubicBezTo>
                <a:cubicBezTo>
                  <a:pt x="5248" y="16635"/>
                  <a:pt x="5917" y="15437"/>
                  <a:pt x="6710" y="14344"/>
                </a:cubicBezTo>
                <a:cubicBezTo>
                  <a:pt x="7358" y="13449"/>
                  <a:pt x="8098" y="12602"/>
                  <a:pt x="8551" y="11609"/>
                </a:cubicBezTo>
                <a:cubicBezTo>
                  <a:pt x="9721" y="9042"/>
                  <a:pt x="8792" y="5922"/>
                  <a:pt x="10130" y="3428"/>
                </a:cubicBezTo>
                <a:cubicBezTo>
                  <a:pt x="11116" y="1588"/>
                  <a:pt x="13233" y="421"/>
                  <a:pt x="15416" y="131"/>
                </a:cubicBezTo>
                <a:cubicBezTo>
                  <a:pt x="15649" y="101"/>
                  <a:pt x="15881" y="79"/>
                  <a:pt x="16111" y="67"/>
                </a:cubicBezTo>
                <a:cubicBezTo>
                  <a:pt x="15750" y="23"/>
                  <a:pt x="15387" y="0"/>
                  <a:pt x="15024"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a:off x="4686781" y="4469672"/>
            <a:ext cx="296056" cy="222851"/>
          </a:xfrm>
          <a:custGeom>
            <a:rect b="b" l="l" r="r" t="t"/>
            <a:pathLst>
              <a:path extrusionOk="0" h="10745" w="14753">
                <a:moveTo>
                  <a:pt x="6702" y="1"/>
                </a:moveTo>
                <a:cubicBezTo>
                  <a:pt x="6592" y="1"/>
                  <a:pt x="6481" y="7"/>
                  <a:pt x="6371" y="19"/>
                </a:cubicBezTo>
                <a:cubicBezTo>
                  <a:pt x="5746" y="92"/>
                  <a:pt x="5160" y="362"/>
                  <a:pt x="4698" y="790"/>
                </a:cubicBezTo>
                <a:cubicBezTo>
                  <a:pt x="4383" y="1079"/>
                  <a:pt x="4136" y="1438"/>
                  <a:pt x="3996" y="1840"/>
                </a:cubicBezTo>
                <a:cubicBezTo>
                  <a:pt x="3803" y="1724"/>
                  <a:pt x="3591" y="1673"/>
                  <a:pt x="3377" y="1673"/>
                </a:cubicBezTo>
                <a:cubicBezTo>
                  <a:pt x="2710" y="1673"/>
                  <a:pt x="2014" y="2175"/>
                  <a:pt x="1751" y="2819"/>
                </a:cubicBezTo>
                <a:cubicBezTo>
                  <a:pt x="1405" y="3668"/>
                  <a:pt x="1599" y="4629"/>
                  <a:pt x="1841" y="5512"/>
                </a:cubicBezTo>
                <a:cubicBezTo>
                  <a:pt x="1012" y="5580"/>
                  <a:pt x="317" y="6284"/>
                  <a:pt x="160" y="7083"/>
                </a:cubicBezTo>
                <a:cubicBezTo>
                  <a:pt x="1" y="7882"/>
                  <a:pt x="323" y="8731"/>
                  <a:pt x="888" y="9328"/>
                </a:cubicBezTo>
                <a:cubicBezTo>
                  <a:pt x="1871" y="10366"/>
                  <a:pt x="3238" y="10573"/>
                  <a:pt x="4602" y="10648"/>
                </a:cubicBezTo>
                <a:cubicBezTo>
                  <a:pt x="5397" y="10692"/>
                  <a:pt x="6194" y="10714"/>
                  <a:pt x="6989" y="10726"/>
                </a:cubicBezTo>
                <a:cubicBezTo>
                  <a:pt x="7240" y="10730"/>
                  <a:pt x="7490" y="10733"/>
                  <a:pt x="7739" y="10734"/>
                </a:cubicBezTo>
                <a:cubicBezTo>
                  <a:pt x="8261" y="10740"/>
                  <a:pt x="8784" y="10741"/>
                  <a:pt x="9305" y="10744"/>
                </a:cubicBezTo>
                <a:cubicBezTo>
                  <a:pt x="9405" y="10744"/>
                  <a:pt x="9505" y="10745"/>
                  <a:pt x="9606" y="10745"/>
                </a:cubicBezTo>
                <a:cubicBezTo>
                  <a:pt x="10328" y="10745"/>
                  <a:pt x="11051" y="10728"/>
                  <a:pt x="11756" y="10586"/>
                </a:cubicBezTo>
                <a:cubicBezTo>
                  <a:pt x="12560" y="10424"/>
                  <a:pt x="13348" y="10084"/>
                  <a:pt x="13906" y="9495"/>
                </a:cubicBezTo>
                <a:cubicBezTo>
                  <a:pt x="13919" y="9481"/>
                  <a:pt x="13930" y="9469"/>
                  <a:pt x="13941" y="9456"/>
                </a:cubicBezTo>
                <a:cubicBezTo>
                  <a:pt x="14475" y="8868"/>
                  <a:pt x="14752" y="8026"/>
                  <a:pt x="14526" y="7272"/>
                </a:cubicBezTo>
                <a:cubicBezTo>
                  <a:pt x="14318" y="6570"/>
                  <a:pt x="13621" y="6008"/>
                  <a:pt x="12886" y="6008"/>
                </a:cubicBezTo>
                <a:cubicBezTo>
                  <a:pt x="12814" y="6008"/>
                  <a:pt x="12741" y="6013"/>
                  <a:pt x="12668" y="6025"/>
                </a:cubicBezTo>
                <a:cubicBezTo>
                  <a:pt x="12970" y="5364"/>
                  <a:pt x="12757" y="4514"/>
                  <a:pt x="12179" y="4064"/>
                </a:cubicBezTo>
                <a:cubicBezTo>
                  <a:pt x="11886" y="3836"/>
                  <a:pt x="11511" y="3721"/>
                  <a:pt x="11137" y="3721"/>
                </a:cubicBezTo>
                <a:cubicBezTo>
                  <a:pt x="10774" y="3721"/>
                  <a:pt x="10411" y="3829"/>
                  <a:pt x="10122" y="4045"/>
                </a:cubicBezTo>
                <a:cubicBezTo>
                  <a:pt x="10217" y="3010"/>
                  <a:pt x="9904" y="1928"/>
                  <a:pt x="9208" y="1143"/>
                </a:cubicBezTo>
                <a:cubicBezTo>
                  <a:pt x="8584" y="442"/>
                  <a:pt x="7648" y="1"/>
                  <a:pt x="6702"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4781031" y="4469652"/>
            <a:ext cx="201799" cy="196159"/>
          </a:xfrm>
          <a:custGeom>
            <a:rect b="b" l="l" r="r" t="t"/>
            <a:pathLst>
              <a:path extrusionOk="0" h="9458" w="10056">
                <a:moveTo>
                  <a:pt x="2004" y="1"/>
                </a:moveTo>
                <a:cubicBezTo>
                  <a:pt x="1894" y="1"/>
                  <a:pt x="1785" y="7"/>
                  <a:pt x="1675" y="19"/>
                </a:cubicBezTo>
                <a:cubicBezTo>
                  <a:pt x="1050" y="93"/>
                  <a:pt x="463" y="363"/>
                  <a:pt x="1" y="791"/>
                </a:cubicBezTo>
                <a:cubicBezTo>
                  <a:pt x="312" y="781"/>
                  <a:pt x="671" y="733"/>
                  <a:pt x="949" y="733"/>
                </a:cubicBezTo>
                <a:cubicBezTo>
                  <a:pt x="1039" y="733"/>
                  <a:pt x="1120" y="738"/>
                  <a:pt x="1188" y="751"/>
                </a:cubicBezTo>
                <a:cubicBezTo>
                  <a:pt x="1803" y="865"/>
                  <a:pt x="2392" y="1112"/>
                  <a:pt x="2889" y="1484"/>
                </a:cubicBezTo>
                <a:cubicBezTo>
                  <a:pt x="4087" y="2385"/>
                  <a:pt x="4700" y="3977"/>
                  <a:pt x="4406" y="5429"/>
                </a:cubicBezTo>
                <a:cubicBezTo>
                  <a:pt x="4595" y="5373"/>
                  <a:pt x="4790" y="5346"/>
                  <a:pt x="4986" y="5346"/>
                </a:cubicBezTo>
                <a:cubicBezTo>
                  <a:pt x="5523" y="5346"/>
                  <a:pt x="6062" y="5550"/>
                  <a:pt x="6447" y="5920"/>
                </a:cubicBezTo>
                <a:cubicBezTo>
                  <a:pt x="6972" y="6423"/>
                  <a:pt x="7188" y="7214"/>
                  <a:pt x="6991" y="7908"/>
                </a:cubicBezTo>
                <a:cubicBezTo>
                  <a:pt x="7134" y="7852"/>
                  <a:pt x="7279" y="7826"/>
                  <a:pt x="7425" y="7826"/>
                </a:cubicBezTo>
                <a:cubicBezTo>
                  <a:pt x="8085" y="7826"/>
                  <a:pt x="8736" y="8357"/>
                  <a:pt x="9048" y="8971"/>
                </a:cubicBezTo>
                <a:cubicBezTo>
                  <a:pt x="9127" y="9127"/>
                  <a:pt x="9193" y="9289"/>
                  <a:pt x="9244" y="9457"/>
                </a:cubicBezTo>
                <a:cubicBezTo>
                  <a:pt x="9778" y="8869"/>
                  <a:pt x="10055" y="8027"/>
                  <a:pt x="9829" y="7273"/>
                </a:cubicBezTo>
                <a:cubicBezTo>
                  <a:pt x="9620" y="6570"/>
                  <a:pt x="8924" y="6008"/>
                  <a:pt x="8188" y="6008"/>
                </a:cubicBezTo>
                <a:cubicBezTo>
                  <a:pt x="8117" y="6008"/>
                  <a:pt x="8045" y="6013"/>
                  <a:pt x="7973" y="6024"/>
                </a:cubicBezTo>
                <a:cubicBezTo>
                  <a:pt x="8274" y="5363"/>
                  <a:pt x="8060" y="4515"/>
                  <a:pt x="7483" y="4065"/>
                </a:cubicBezTo>
                <a:cubicBezTo>
                  <a:pt x="7189" y="3837"/>
                  <a:pt x="6815" y="3722"/>
                  <a:pt x="6441" y="3722"/>
                </a:cubicBezTo>
                <a:cubicBezTo>
                  <a:pt x="6078" y="3722"/>
                  <a:pt x="5715" y="3830"/>
                  <a:pt x="5425" y="4046"/>
                </a:cubicBezTo>
                <a:cubicBezTo>
                  <a:pt x="5521" y="3011"/>
                  <a:pt x="5207" y="1929"/>
                  <a:pt x="4512" y="1144"/>
                </a:cubicBezTo>
                <a:cubicBezTo>
                  <a:pt x="3888" y="442"/>
                  <a:pt x="2951" y="1"/>
                  <a:pt x="2004"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4729422" y="4539170"/>
            <a:ext cx="161985" cy="153144"/>
          </a:xfrm>
          <a:custGeom>
            <a:rect b="b" l="l" r="r" t="t"/>
            <a:pathLst>
              <a:path extrusionOk="0" h="7384" w="8072">
                <a:moveTo>
                  <a:pt x="4625" y="1"/>
                </a:moveTo>
                <a:cubicBezTo>
                  <a:pt x="4534" y="1"/>
                  <a:pt x="4437" y="76"/>
                  <a:pt x="4431" y="175"/>
                </a:cubicBezTo>
                <a:cubicBezTo>
                  <a:pt x="4375" y="1041"/>
                  <a:pt x="4613" y="1957"/>
                  <a:pt x="4704" y="2819"/>
                </a:cubicBezTo>
                <a:cubicBezTo>
                  <a:pt x="4796" y="3709"/>
                  <a:pt x="4846" y="4599"/>
                  <a:pt x="4870" y="5490"/>
                </a:cubicBezTo>
                <a:cubicBezTo>
                  <a:pt x="4871" y="5550"/>
                  <a:pt x="4871" y="5612"/>
                  <a:pt x="4872" y="5674"/>
                </a:cubicBezTo>
                <a:cubicBezTo>
                  <a:pt x="4671" y="5460"/>
                  <a:pt x="4461" y="5250"/>
                  <a:pt x="4275" y="5024"/>
                </a:cubicBezTo>
                <a:cubicBezTo>
                  <a:pt x="3891" y="4559"/>
                  <a:pt x="3541" y="4067"/>
                  <a:pt x="3228" y="3550"/>
                </a:cubicBezTo>
                <a:cubicBezTo>
                  <a:pt x="2646" y="2586"/>
                  <a:pt x="2234" y="1566"/>
                  <a:pt x="1774" y="544"/>
                </a:cubicBezTo>
                <a:cubicBezTo>
                  <a:pt x="1752" y="495"/>
                  <a:pt x="1703" y="473"/>
                  <a:pt x="1653" y="473"/>
                </a:cubicBezTo>
                <a:cubicBezTo>
                  <a:pt x="1571" y="473"/>
                  <a:pt x="1483" y="530"/>
                  <a:pt x="1495" y="618"/>
                </a:cubicBezTo>
                <a:cubicBezTo>
                  <a:pt x="1641" y="1754"/>
                  <a:pt x="2116" y="2868"/>
                  <a:pt x="2702" y="3853"/>
                </a:cubicBezTo>
                <a:cubicBezTo>
                  <a:pt x="3186" y="4667"/>
                  <a:pt x="3801" y="5632"/>
                  <a:pt x="4558" y="6288"/>
                </a:cubicBezTo>
                <a:cubicBezTo>
                  <a:pt x="3817" y="6218"/>
                  <a:pt x="3062" y="6014"/>
                  <a:pt x="2385" y="5771"/>
                </a:cubicBezTo>
                <a:cubicBezTo>
                  <a:pt x="1562" y="5478"/>
                  <a:pt x="947" y="4935"/>
                  <a:pt x="216" y="4489"/>
                </a:cubicBezTo>
                <a:cubicBezTo>
                  <a:pt x="194" y="4476"/>
                  <a:pt x="172" y="4470"/>
                  <a:pt x="150" y="4470"/>
                </a:cubicBezTo>
                <a:cubicBezTo>
                  <a:pt x="69" y="4470"/>
                  <a:pt x="0" y="4553"/>
                  <a:pt x="20" y="4637"/>
                </a:cubicBezTo>
                <a:cubicBezTo>
                  <a:pt x="222" y="5546"/>
                  <a:pt x="1158" y="6096"/>
                  <a:pt x="1970" y="6430"/>
                </a:cubicBezTo>
                <a:cubicBezTo>
                  <a:pt x="2778" y="6765"/>
                  <a:pt x="3780" y="7068"/>
                  <a:pt x="4712" y="7068"/>
                </a:cubicBezTo>
                <a:cubicBezTo>
                  <a:pt x="4766" y="7068"/>
                  <a:pt x="4820" y="7067"/>
                  <a:pt x="4874" y="7065"/>
                </a:cubicBezTo>
                <a:lnTo>
                  <a:pt x="4874" y="7065"/>
                </a:lnTo>
                <a:cubicBezTo>
                  <a:pt x="4871" y="7169"/>
                  <a:pt x="4868" y="7271"/>
                  <a:pt x="4865" y="7375"/>
                </a:cubicBezTo>
                <a:cubicBezTo>
                  <a:pt x="5115" y="7379"/>
                  <a:pt x="5366" y="7382"/>
                  <a:pt x="5615" y="7383"/>
                </a:cubicBezTo>
                <a:cubicBezTo>
                  <a:pt x="5617" y="7257"/>
                  <a:pt x="5617" y="7128"/>
                  <a:pt x="5615" y="7002"/>
                </a:cubicBezTo>
                <a:cubicBezTo>
                  <a:pt x="6208" y="6576"/>
                  <a:pt x="6734" y="6067"/>
                  <a:pt x="7181" y="5490"/>
                </a:cubicBezTo>
                <a:cubicBezTo>
                  <a:pt x="7571" y="4989"/>
                  <a:pt x="8071" y="4296"/>
                  <a:pt x="8052" y="3637"/>
                </a:cubicBezTo>
                <a:cubicBezTo>
                  <a:pt x="8048" y="3548"/>
                  <a:pt x="7978" y="3496"/>
                  <a:pt x="7902" y="3496"/>
                </a:cubicBezTo>
                <a:cubicBezTo>
                  <a:pt x="7865" y="3496"/>
                  <a:pt x="7827" y="3508"/>
                  <a:pt x="7796" y="3535"/>
                </a:cubicBezTo>
                <a:cubicBezTo>
                  <a:pt x="7303" y="3943"/>
                  <a:pt x="7004" y="4626"/>
                  <a:pt x="6599" y="5117"/>
                </a:cubicBezTo>
                <a:cubicBezTo>
                  <a:pt x="6298" y="5482"/>
                  <a:pt x="5958" y="5808"/>
                  <a:pt x="5598" y="6111"/>
                </a:cubicBezTo>
                <a:cubicBezTo>
                  <a:pt x="5591" y="5863"/>
                  <a:pt x="5583" y="5616"/>
                  <a:pt x="5572" y="5373"/>
                </a:cubicBezTo>
                <a:cubicBezTo>
                  <a:pt x="5535" y="4442"/>
                  <a:pt x="5447" y="3513"/>
                  <a:pt x="5322" y="2589"/>
                </a:cubicBezTo>
                <a:cubicBezTo>
                  <a:pt x="5212" y="1767"/>
                  <a:pt x="5129" y="839"/>
                  <a:pt x="4760" y="88"/>
                </a:cubicBezTo>
                <a:cubicBezTo>
                  <a:pt x="4730" y="27"/>
                  <a:pt x="4678" y="1"/>
                  <a:pt x="46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a:off x="5207594" y="4222085"/>
            <a:ext cx="580232" cy="354156"/>
          </a:xfrm>
          <a:custGeom>
            <a:rect b="b" l="l" r="r" t="t"/>
            <a:pathLst>
              <a:path extrusionOk="0" h="17076" w="28914">
                <a:moveTo>
                  <a:pt x="23117" y="0"/>
                </a:moveTo>
                <a:cubicBezTo>
                  <a:pt x="22910" y="0"/>
                  <a:pt x="22710" y="84"/>
                  <a:pt x="22564" y="233"/>
                </a:cubicBezTo>
                <a:cubicBezTo>
                  <a:pt x="22407" y="393"/>
                  <a:pt x="22342" y="621"/>
                  <a:pt x="22390" y="839"/>
                </a:cubicBezTo>
                <a:lnTo>
                  <a:pt x="23215" y="4550"/>
                </a:lnTo>
                <a:lnTo>
                  <a:pt x="23215" y="4550"/>
                </a:lnTo>
                <a:lnTo>
                  <a:pt x="9723" y="3367"/>
                </a:lnTo>
                <a:lnTo>
                  <a:pt x="8844" y="584"/>
                </a:lnTo>
                <a:cubicBezTo>
                  <a:pt x="8749" y="281"/>
                  <a:pt x="8451" y="85"/>
                  <a:pt x="8129" y="85"/>
                </a:cubicBezTo>
                <a:cubicBezTo>
                  <a:pt x="8060" y="85"/>
                  <a:pt x="7989" y="94"/>
                  <a:pt x="7919" y="113"/>
                </a:cubicBezTo>
                <a:cubicBezTo>
                  <a:pt x="7524" y="222"/>
                  <a:pt x="7298" y="610"/>
                  <a:pt x="7414" y="977"/>
                </a:cubicBezTo>
                <a:lnTo>
                  <a:pt x="8263" y="3665"/>
                </a:lnTo>
                <a:lnTo>
                  <a:pt x="195" y="13700"/>
                </a:lnTo>
                <a:cubicBezTo>
                  <a:pt x="32" y="13899"/>
                  <a:pt x="1" y="14177"/>
                  <a:pt x="114" y="14409"/>
                </a:cubicBezTo>
                <a:cubicBezTo>
                  <a:pt x="230" y="14640"/>
                  <a:pt x="467" y="14797"/>
                  <a:pt x="745" y="14812"/>
                </a:cubicBezTo>
                <a:lnTo>
                  <a:pt x="10828" y="15410"/>
                </a:lnTo>
                <a:cubicBezTo>
                  <a:pt x="10844" y="15410"/>
                  <a:pt x="10859" y="15411"/>
                  <a:pt x="10874" y="15411"/>
                </a:cubicBezTo>
                <a:cubicBezTo>
                  <a:pt x="11266" y="15411"/>
                  <a:pt x="11594" y="15128"/>
                  <a:pt x="11619" y="14758"/>
                </a:cubicBezTo>
                <a:cubicBezTo>
                  <a:pt x="11646" y="14374"/>
                  <a:pt x="11334" y="14044"/>
                  <a:pt x="10923" y="14021"/>
                </a:cubicBezTo>
                <a:lnTo>
                  <a:pt x="2218" y="13504"/>
                </a:lnTo>
                <a:lnTo>
                  <a:pt x="8789" y="5329"/>
                </a:lnTo>
                <a:lnTo>
                  <a:pt x="11251" y="13118"/>
                </a:lnTo>
                <a:cubicBezTo>
                  <a:pt x="11340" y="13400"/>
                  <a:pt x="11602" y="13589"/>
                  <a:pt x="11896" y="13615"/>
                </a:cubicBezTo>
                <a:cubicBezTo>
                  <a:pt x="11919" y="13617"/>
                  <a:pt x="11941" y="13618"/>
                  <a:pt x="11963" y="13618"/>
                </a:cubicBezTo>
                <a:cubicBezTo>
                  <a:pt x="12035" y="13618"/>
                  <a:pt x="12107" y="13608"/>
                  <a:pt x="12177" y="13589"/>
                </a:cubicBezTo>
                <a:cubicBezTo>
                  <a:pt x="12572" y="13480"/>
                  <a:pt x="12799" y="13092"/>
                  <a:pt x="12682" y="12725"/>
                </a:cubicBezTo>
                <a:lnTo>
                  <a:pt x="10178" y="4805"/>
                </a:lnTo>
                <a:lnTo>
                  <a:pt x="22414" y="5878"/>
                </a:lnTo>
                <a:lnTo>
                  <a:pt x="14000" y="13109"/>
                </a:lnTo>
                <a:cubicBezTo>
                  <a:pt x="13697" y="13369"/>
                  <a:pt x="13677" y="13809"/>
                  <a:pt x="13956" y="14092"/>
                </a:cubicBezTo>
                <a:cubicBezTo>
                  <a:pt x="14085" y="14221"/>
                  <a:pt x="14253" y="14299"/>
                  <a:pt x="14434" y="14314"/>
                </a:cubicBezTo>
                <a:cubicBezTo>
                  <a:pt x="14458" y="14316"/>
                  <a:pt x="14482" y="14317"/>
                  <a:pt x="14506" y="14317"/>
                </a:cubicBezTo>
                <a:cubicBezTo>
                  <a:pt x="14689" y="14317"/>
                  <a:pt x="14868" y="14252"/>
                  <a:pt x="15010" y="14133"/>
                </a:cubicBezTo>
                <a:lnTo>
                  <a:pt x="23687" y="6677"/>
                </a:lnTo>
                <a:lnTo>
                  <a:pt x="25865" y="16520"/>
                </a:lnTo>
                <a:cubicBezTo>
                  <a:pt x="25934" y="16827"/>
                  <a:pt x="26208" y="17045"/>
                  <a:pt x="26526" y="17073"/>
                </a:cubicBezTo>
                <a:cubicBezTo>
                  <a:pt x="26550" y="17075"/>
                  <a:pt x="26573" y="17076"/>
                  <a:pt x="26597" y="17076"/>
                </a:cubicBezTo>
                <a:cubicBezTo>
                  <a:pt x="26647" y="17076"/>
                  <a:pt x="26697" y="17071"/>
                  <a:pt x="26747" y="17062"/>
                </a:cubicBezTo>
                <a:cubicBezTo>
                  <a:pt x="27150" y="16984"/>
                  <a:pt x="27411" y="16616"/>
                  <a:pt x="27327" y="16239"/>
                </a:cubicBezTo>
                <a:lnTo>
                  <a:pt x="24881" y="5191"/>
                </a:lnTo>
                <a:lnTo>
                  <a:pt x="24881" y="5189"/>
                </a:lnTo>
                <a:lnTo>
                  <a:pt x="24055" y="1478"/>
                </a:lnTo>
                <a:lnTo>
                  <a:pt x="24055" y="1478"/>
                </a:lnTo>
                <a:lnTo>
                  <a:pt x="28062" y="1830"/>
                </a:lnTo>
                <a:cubicBezTo>
                  <a:pt x="28085" y="1832"/>
                  <a:pt x="28109" y="1833"/>
                  <a:pt x="28132" y="1833"/>
                </a:cubicBezTo>
                <a:cubicBezTo>
                  <a:pt x="28513" y="1833"/>
                  <a:pt x="28839" y="1563"/>
                  <a:pt x="28875" y="1202"/>
                </a:cubicBezTo>
                <a:cubicBezTo>
                  <a:pt x="28913" y="820"/>
                  <a:pt x="28612" y="480"/>
                  <a:pt x="28202" y="444"/>
                </a:cubicBezTo>
                <a:lnTo>
                  <a:pt x="23189" y="4"/>
                </a:lnTo>
                <a:cubicBezTo>
                  <a:pt x="23165" y="1"/>
                  <a:pt x="23141" y="0"/>
                  <a:pt x="23117"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5410641" y="4471726"/>
            <a:ext cx="109468" cy="104654"/>
          </a:xfrm>
          <a:custGeom>
            <a:rect b="b" l="l" r="r" t="t"/>
            <a:pathLst>
              <a:path extrusionOk="0" h="5046" w="5455">
                <a:moveTo>
                  <a:pt x="2710" y="1392"/>
                </a:moveTo>
                <a:cubicBezTo>
                  <a:pt x="2747" y="1392"/>
                  <a:pt x="2784" y="1394"/>
                  <a:pt x="2821" y="1397"/>
                </a:cubicBezTo>
                <a:cubicBezTo>
                  <a:pt x="3210" y="1431"/>
                  <a:pt x="3546" y="1629"/>
                  <a:pt x="3746" y="1944"/>
                </a:cubicBezTo>
                <a:cubicBezTo>
                  <a:pt x="3879" y="2145"/>
                  <a:pt x="3938" y="2388"/>
                  <a:pt x="3914" y="2629"/>
                </a:cubicBezTo>
                <a:cubicBezTo>
                  <a:pt x="3855" y="3214"/>
                  <a:pt x="3325" y="3654"/>
                  <a:pt x="2707" y="3654"/>
                </a:cubicBezTo>
                <a:cubicBezTo>
                  <a:pt x="2670" y="3654"/>
                  <a:pt x="2632" y="3653"/>
                  <a:pt x="2595" y="3650"/>
                </a:cubicBezTo>
                <a:cubicBezTo>
                  <a:pt x="2009" y="3597"/>
                  <a:pt x="1548" y="3164"/>
                  <a:pt x="1499" y="2628"/>
                </a:cubicBezTo>
                <a:cubicBezTo>
                  <a:pt x="1494" y="2558"/>
                  <a:pt x="1495" y="2487"/>
                  <a:pt x="1500" y="2417"/>
                </a:cubicBezTo>
                <a:cubicBezTo>
                  <a:pt x="1540" y="2022"/>
                  <a:pt x="1793" y="1683"/>
                  <a:pt x="2176" y="1508"/>
                </a:cubicBezTo>
                <a:cubicBezTo>
                  <a:pt x="2344" y="1431"/>
                  <a:pt x="2526" y="1392"/>
                  <a:pt x="2710" y="1392"/>
                </a:cubicBezTo>
                <a:close/>
                <a:moveTo>
                  <a:pt x="2702" y="0"/>
                </a:moveTo>
                <a:cubicBezTo>
                  <a:pt x="2295" y="0"/>
                  <a:pt x="1891" y="88"/>
                  <a:pt x="1518" y="259"/>
                </a:cubicBezTo>
                <a:cubicBezTo>
                  <a:pt x="667" y="648"/>
                  <a:pt x="105" y="1405"/>
                  <a:pt x="16" y="2287"/>
                </a:cubicBezTo>
                <a:cubicBezTo>
                  <a:pt x="2" y="2436"/>
                  <a:pt x="0" y="2586"/>
                  <a:pt x="13" y="2735"/>
                </a:cubicBezTo>
                <a:cubicBezTo>
                  <a:pt x="122" y="3953"/>
                  <a:pt x="1149" y="4921"/>
                  <a:pt x="2455" y="5034"/>
                </a:cubicBezTo>
                <a:cubicBezTo>
                  <a:pt x="2540" y="5042"/>
                  <a:pt x="2626" y="5046"/>
                  <a:pt x="2710" y="5046"/>
                </a:cubicBezTo>
                <a:cubicBezTo>
                  <a:pt x="4087" y="5046"/>
                  <a:pt x="5268" y="4065"/>
                  <a:pt x="5400" y="2760"/>
                </a:cubicBezTo>
                <a:cubicBezTo>
                  <a:pt x="5455" y="2221"/>
                  <a:pt x="5323" y="1679"/>
                  <a:pt x="5026" y="1227"/>
                </a:cubicBezTo>
                <a:cubicBezTo>
                  <a:pt x="4587" y="541"/>
                  <a:pt x="3815" y="86"/>
                  <a:pt x="2961" y="12"/>
                </a:cubicBezTo>
                <a:cubicBezTo>
                  <a:pt x="2874" y="4"/>
                  <a:pt x="2788" y="0"/>
                  <a:pt x="270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a:off x="5295302" y="4204912"/>
            <a:ext cx="152814" cy="57533"/>
          </a:xfrm>
          <a:custGeom>
            <a:rect b="b" l="l" r="r" t="t"/>
            <a:pathLst>
              <a:path extrusionOk="0" h="2774" w="7615">
                <a:moveTo>
                  <a:pt x="1572" y="1"/>
                </a:moveTo>
                <a:cubicBezTo>
                  <a:pt x="196" y="1"/>
                  <a:pt x="1" y="2066"/>
                  <a:pt x="1365" y="2297"/>
                </a:cubicBezTo>
                <a:cubicBezTo>
                  <a:pt x="2339" y="2462"/>
                  <a:pt x="3350" y="2472"/>
                  <a:pt x="4332" y="2591"/>
                </a:cubicBezTo>
                <a:cubicBezTo>
                  <a:pt x="4820" y="2650"/>
                  <a:pt x="5394" y="2773"/>
                  <a:pt x="5943" y="2773"/>
                </a:cubicBezTo>
                <a:cubicBezTo>
                  <a:pt x="6356" y="2773"/>
                  <a:pt x="6756" y="2703"/>
                  <a:pt x="7095" y="2483"/>
                </a:cubicBezTo>
                <a:cubicBezTo>
                  <a:pt x="7455" y="2247"/>
                  <a:pt x="7615" y="1785"/>
                  <a:pt x="7335" y="1412"/>
                </a:cubicBezTo>
                <a:cubicBezTo>
                  <a:pt x="6743" y="619"/>
                  <a:pt x="5587" y="549"/>
                  <a:pt x="4695" y="403"/>
                </a:cubicBezTo>
                <a:cubicBezTo>
                  <a:pt x="3685" y="237"/>
                  <a:pt x="2624" y="19"/>
                  <a:pt x="1597" y="1"/>
                </a:cubicBezTo>
                <a:cubicBezTo>
                  <a:pt x="1589" y="1"/>
                  <a:pt x="1580" y="1"/>
                  <a:pt x="1572"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5564928" y="4399407"/>
            <a:ext cx="352706" cy="324768"/>
          </a:xfrm>
          <a:custGeom>
            <a:rect b="b" l="l" r="r" t="t"/>
            <a:pathLst>
              <a:path extrusionOk="0" h="15659" w="17576">
                <a:moveTo>
                  <a:pt x="8783" y="1392"/>
                </a:moveTo>
                <a:cubicBezTo>
                  <a:pt x="8998" y="1392"/>
                  <a:pt x="9215" y="1401"/>
                  <a:pt x="9434" y="1420"/>
                </a:cubicBezTo>
                <a:cubicBezTo>
                  <a:pt x="13221" y="1752"/>
                  <a:pt x="16012" y="4898"/>
                  <a:pt x="15657" y="8431"/>
                </a:cubicBezTo>
                <a:cubicBezTo>
                  <a:pt x="15321" y="11762"/>
                  <a:pt x="12309" y="14266"/>
                  <a:pt x="8793" y="14266"/>
                </a:cubicBezTo>
                <a:cubicBezTo>
                  <a:pt x="8578" y="14266"/>
                  <a:pt x="8361" y="14257"/>
                  <a:pt x="8142" y="14238"/>
                </a:cubicBezTo>
                <a:cubicBezTo>
                  <a:pt x="4355" y="13906"/>
                  <a:pt x="1564" y="10760"/>
                  <a:pt x="1919" y="7227"/>
                </a:cubicBezTo>
                <a:cubicBezTo>
                  <a:pt x="2255" y="3896"/>
                  <a:pt x="5267" y="1392"/>
                  <a:pt x="8783" y="1392"/>
                </a:cubicBezTo>
                <a:close/>
                <a:moveTo>
                  <a:pt x="8781" y="1"/>
                </a:moveTo>
                <a:cubicBezTo>
                  <a:pt x="4505" y="1"/>
                  <a:pt x="842" y="3047"/>
                  <a:pt x="434" y="7097"/>
                </a:cubicBezTo>
                <a:cubicBezTo>
                  <a:pt x="1" y="11394"/>
                  <a:pt x="3397" y="15219"/>
                  <a:pt x="8002" y="15624"/>
                </a:cubicBezTo>
                <a:cubicBezTo>
                  <a:pt x="8268" y="15647"/>
                  <a:pt x="8533" y="15659"/>
                  <a:pt x="8795" y="15659"/>
                </a:cubicBezTo>
                <a:cubicBezTo>
                  <a:pt x="13071" y="15659"/>
                  <a:pt x="16734" y="12611"/>
                  <a:pt x="17142" y="8563"/>
                </a:cubicBezTo>
                <a:cubicBezTo>
                  <a:pt x="17576" y="4264"/>
                  <a:pt x="14181" y="440"/>
                  <a:pt x="9574" y="36"/>
                </a:cubicBezTo>
                <a:cubicBezTo>
                  <a:pt x="9308" y="12"/>
                  <a:pt x="9043" y="1"/>
                  <a:pt x="8781"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5043434" y="4352121"/>
            <a:ext cx="352666" cy="324788"/>
          </a:xfrm>
          <a:custGeom>
            <a:rect b="b" l="l" r="r" t="t"/>
            <a:pathLst>
              <a:path extrusionOk="0" h="15660" w="17574">
                <a:moveTo>
                  <a:pt x="8780" y="1393"/>
                </a:moveTo>
                <a:cubicBezTo>
                  <a:pt x="8995" y="1393"/>
                  <a:pt x="9213" y="1402"/>
                  <a:pt x="9432" y="1422"/>
                </a:cubicBezTo>
                <a:cubicBezTo>
                  <a:pt x="13220" y="1753"/>
                  <a:pt x="16012" y="4899"/>
                  <a:pt x="15656" y="8432"/>
                </a:cubicBezTo>
                <a:cubicBezTo>
                  <a:pt x="15321" y="11762"/>
                  <a:pt x="12307" y="14267"/>
                  <a:pt x="8792" y="14267"/>
                </a:cubicBezTo>
                <a:cubicBezTo>
                  <a:pt x="8577" y="14267"/>
                  <a:pt x="8360" y="14258"/>
                  <a:pt x="8142" y="14239"/>
                </a:cubicBezTo>
                <a:cubicBezTo>
                  <a:pt x="4354" y="13907"/>
                  <a:pt x="1562" y="10762"/>
                  <a:pt x="1918" y="7227"/>
                </a:cubicBezTo>
                <a:cubicBezTo>
                  <a:pt x="2253" y="3898"/>
                  <a:pt x="5265" y="1393"/>
                  <a:pt x="8780" y="1393"/>
                </a:cubicBezTo>
                <a:close/>
                <a:moveTo>
                  <a:pt x="8780" y="1"/>
                </a:moveTo>
                <a:cubicBezTo>
                  <a:pt x="4504" y="1"/>
                  <a:pt x="840" y="3048"/>
                  <a:pt x="434" y="7097"/>
                </a:cubicBezTo>
                <a:cubicBezTo>
                  <a:pt x="0" y="11395"/>
                  <a:pt x="3395" y="15220"/>
                  <a:pt x="8002" y="15625"/>
                </a:cubicBezTo>
                <a:cubicBezTo>
                  <a:pt x="8267" y="15648"/>
                  <a:pt x="8531" y="15660"/>
                  <a:pt x="8792" y="15660"/>
                </a:cubicBezTo>
                <a:cubicBezTo>
                  <a:pt x="13068" y="15660"/>
                  <a:pt x="16733" y="12613"/>
                  <a:pt x="17141" y="8562"/>
                </a:cubicBezTo>
                <a:cubicBezTo>
                  <a:pt x="17574" y="4265"/>
                  <a:pt x="14179" y="440"/>
                  <a:pt x="9572" y="35"/>
                </a:cubicBezTo>
                <a:cubicBezTo>
                  <a:pt x="9306" y="12"/>
                  <a:pt x="9042" y="1"/>
                  <a:pt x="8780"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5921902" y="4509824"/>
            <a:ext cx="277534" cy="210241"/>
          </a:xfrm>
          <a:custGeom>
            <a:rect b="b" l="l" r="r" t="t"/>
            <a:pathLst>
              <a:path extrusionOk="0" h="10137" w="13830">
                <a:moveTo>
                  <a:pt x="7824" y="0"/>
                </a:moveTo>
                <a:cubicBezTo>
                  <a:pt x="7747" y="0"/>
                  <a:pt x="7670" y="6"/>
                  <a:pt x="7593" y="19"/>
                </a:cubicBezTo>
                <a:cubicBezTo>
                  <a:pt x="7047" y="110"/>
                  <a:pt x="6669" y="494"/>
                  <a:pt x="6415" y="942"/>
                </a:cubicBezTo>
                <a:cubicBezTo>
                  <a:pt x="6313" y="1127"/>
                  <a:pt x="6228" y="1320"/>
                  <a:pt x="6161" y="1519"/>
                </a:cubicBezTo>
                <a:cubicBezTo>
                  <a:pt x="6016" y="1958"/>
                  <a:pt x="5914" y="2409"/>
                  <a:pt x="5861" y="2868"/>
                </a:cubicBezTo>
                <a:cubicBezTo>
                  <a:pt x="5595" y="2484"/>
                  <a:pt x="5251" y="2121"/>
                  <a:pt x="4790" y="1918"/>
                </a:cubicBezTo>
                <a:cubicBezTo>
                  <a:pt x="4569" y="1821"/>
                  <a:pt x="4317" y="1767"/>
                  <a:pt x="4069" y="1767"/>
                </a:cubicBezTo>
                <a:cubicBezTo>
                  <a:pt x="3800" y="1767"/>
                  <a:pt x="3536" y="1830"/>
                  <a:pt x="3320" y="1969"/>
                </a:cubicBezTo>
                <a:cubicBezTo>
                  <a:pt x="2909" y="2236"/>
                  <a:pt x="2758" y="2712"/>
                  <a:pt x="2711" y="3158"/>
                </a:cubicBezTo>
                <a:cubicBezTo>
                  <a:pt x="2607" y="4198"/>
                  <a:pt x="2956" y="5268"/>
                  <a:pt x="3673" y="6106"/>
                </a:cubicBezTo>
                <a:cubicBezTo>
                  <a:pt x="3128" y="5818"/>
                  <a:pt x="2552" y="5538"/>
                  <a:pt x="1920" y="5479"/>
                </a:cubicBezTo>
                <a:cubicBezTo>
                  <a:pt x="1851" y="5472"/>
                  <a:pt x="1780" y="5469"/>
                  <a:pt x="1710" y="5469"/>
                </a:cubicBezTo>
                <a:cubicBezTo>
                  <a:pt x="1137" y="5469"/>
                  <a:pt x="547" y="5682"/>
                  <a:pt x="272" y="6112"/>
                </a:cubicBezTo>
                <a:cubicBezTo>
                  <a:pt x="1" y="6542"/>
                  <a:pt x="94" y="7080"/>
                  <a:pt x="319" y="7530"/>
                </a:cubicBezTo>
                <a:cubicBezTo>
                  <a:pt x="789" y="8480"/>
                  <a:pt x="1785" y="9186"/>
                  <a:pt x="2892" y="9561"/>
                </a:cubicBezTo>
                <a:cubicBezTo>
                  <a:pt x="3553" y="9783"/>
                  <a:pt x="4264" y="9938"/>
                  <a:pt x="4992" y="10028"/>
                </a:cubicBezTo>
                <a:cubicBezTo>
                  <a:pt x="5365" y="10076"/>
                  <a:pt x="5743" y="10108"/>
                  <a:pt x="6124" y="10123"/>
                </a:cubicBezTo>
                <a:cubicBezTo>
                  <a:pt x="6252" y="10128"/>
                  <a:pt x="6379" y="10132"/>
                  <a:pt x="6507" y="10134"/>
                </a:cubicBezTo>
                <a:cubicBezTo>
                  <a:pt x="6548" y="10134"/>
                  <a:pt x="6588" y="10135"/>
                  <a:pt x="6627" y="10135"/>
                </a:cubicBezTo>
                <a:cubicBezTo>
                  <a:pt x="6681" y="10137"/>
                  <a:pt x="6733" y="10137"/>
                  <a:pt x="6785" y="10137"/>
                </a:cubicBezTo>
                <a:cubicBezTo>
                  <a:pt x="6904" y="10135"/>
                  <a:pt x="7022" y="10134"/>
                  <a:pt x="7142" y="10131"/>
                </a:cubicBezTo>
                <a:cubicBezTo>
                  <a:pt x="7224" y="10128"/>
                  <a:pt x="7307" y="10126"/>
                  <a:pt x="7391" y="10121"/>
                </a:cubicBezTo>
                <a:lnTo>
                  <a:pt x="7417" y="10121"/>
                </a:lnTo>
                <a:cubicBezTo>
                  <a:pt x="7679" y="10109"/>
                  <a:pt x="7941" y="10090"/>
                  <a:pt x="8199" y="10067"/>
                </a:cubicBezTo>
                <a:cubicBezTo>
                  <a:pt x="8478" y="10039"/>
                  <a:pt x="8754" y="10005"/>
                  <a:pt x="9027" y="9965"/>
                </a:cubicBezTo>
                <a:cubicBezTo>
                  <a:pt x="9483" y="9895"/>
                  <a:pt x="9930" y="9808"/>
                  <a:pt x="10358" y="9703"/>
                </a:cubicBezTo>
                <a:cubicBezTo>
                  <a:pt x="11140" y="9510"/>
                  <a:pt x="12400" y="9067"/>
                  <a:pt x="13103" y="8397"/>
                </a:cubicBezTo>
                <a:cubicBezTo>
                  <a:pt x="13615" y="7909"/>
                  <a:pt x="13830" y="7297"/>
                  <a:pt x="13344" y="6576"/>
                </a:cubicBezTo>
                <a:cubicBezTo>
                  <a:pt x="13181" y="6332"/>
                  <a:pt x="12849" y="6169"/>
                  <a:pt x="12535" y="6169"/>
                </a:cubicBezTo>
                <a:cubicBezTo>
                  <a:pt x="12387" y="6169"/>
                  <a:pt x="12244" y="6205"/>
                  <a:pt x="12123" y="6285"/>
                </a:cubicBezTo>
                <a:cubicBezTo>
                  <a:pt x="12559" y="5738"/>
                  <a:pt x="12963" y="5125"/>
                  <a:pt x="12952" y="4460"/>
                </a:cubicBezTo>
                <a:cubicBezTo>
                  <a:pt x="12941" y="3802"/>
                  <a:pt x="12366" y="3111"/>
                  <a:pt x="11611" y="3111"/>
                </a:cubicBezTo>
                <a:cubicBezTo>
                  <a:pt x="11604" y="3111"/>
                  <a:pt x="11597" y="3111"/>
                  <a:pt x="11591" y="3111"/>
                </a:cubicBezTo>
                <a:cubicBezTo>
                  <a:pt x="10872" y="3126"/>
                  <a:pt x="10362" y="3702"/>
                  <a:pt x="9965" y="4223"/>
                </a:cubicBezTo>
                <a:cubicBezTo>
                  <a:pt x="9948" y="3341"/>
                  <a:pt x="9929" y="2450"/>
                  <a:pt x="9655" y="1603"/>
                </a:cubicBezTo>
                <a:cubicBezTo>
                  <a:pt x="9518" y="1179"/>
                  <a:pt x="9311" y="762"/>
                  <a:pt x="8960" y="448"/>
                </a:cubicBezTo>
                <a:cubicBezTo>
                  <a:pt x="8663" y="182"/>
                  <a:pt x="8247" y="0"/>
                  <a:pt x="78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6050605" y="4509824"/>
            <a:ext cx="148821" cy="174154"/>
          </a:xfrm>
          <a:custGeom>
            <a:rect b="b" l="l" r="r" t="t"/>
            <a:pathLst>
              <a:path extrusionOk="0" h="8397" w="7416">
                <a:moveTo>
                  <a:pt x="1410" y="0"/>
                </a:moveTo>
                <a:cubicBezTo>
                  <a:pt x="1333" y="0"/>
                  <a:pt x="1255" y="6"/>
                  <a:pt x="1179" y="19"/>
                </a:cubicBezTo>
                <a:cubicBezTo>
                  <a:pt x="633" y="110"/>
                  <a:pt x="255" y="494"/>
                  <a:pt x="1" y="942"/>
                </a:cubicBezTo>
                <a:cubicBezTo>
                  <a:pt x="234" y="854"/>
                  <a:pt x="484" y="807"/>
                  <a:pt x="733" y="807"/>
                </a:cubicBezTo>
                <a:cubicBezTo>
                  <a:pt x="1059" y="807"/>
                  <a:pt x="1384" y="888"/>
                  <a:pt x="1669" y="1064"/>
                </a:cubicBezTo>
                <a:cubicBezTo>
                  <a:pt x="2392" y="1507"/>
                  <a:pt x="2698" y="2313"/>
                  <a:pt x="2773" y="3078"/>
                </a:cubicBezTo>
                <a:cubicBezTo>
                  <a:pt x="2849" y="3845"/>
                  <a:pt x="2740" y="4619"/>
                  <a:pt x="2847" y="5382"/>
                </a:cubicBezTo>
                <a:cubicBezTo>
                  <a:pt x="3061" y="4939"/>
                  <a:pt x="3607" y="4642"/>
                  <a:pt x="4155" y="4642"/>
                </a:cubicBezTo>
                <a:cubicBezTo>
                  <a:pt x="4256" y="4642"/>
                  <a:pt x="4356" y="4652"/>
                  <a:pt x="4454" y="4673"/>
                </a:cubicBezTo>
                <a:cubicBezTo>
                  <a:pt x="5090" y="4807"/>
                  <a:pt x="5565" y="5373"/>
                  <a:pt x="5515" y="5941"/>
                </a:cubicBezTo>
                <a:cubicBezTo>
                  <a:pt x="5467" y="6477"/>
                  <a:pt x="5016" y="6938"/>
                  <a:pt x="4962" y="7475"/>
                </a:cubicBezTo>
                <a:cubicBezTo>
                  <a:pt x="5091" y="7421"/>
                  <a:pt x="5227" y="7396"/>
                  <a:pt x="5363" y="7396"/>
                </a:cubicBezTo>
                <a:cubicBezTo>
                  <a:pt x="5878" y="7396"/>
                  <a:pt x="6400" y="7747"/>
                  <a:pt x="6607" y="8183"/>
                </a:cubicBezTo>
                <a:cubicBezTo>
                  <a:pt x="6638" y="8253"/>
                  <a:pt x="6667" y="8324"/>
                  <a:pt x="6689" y="8397"/>
                </a:cubicBezTo>
                <a:cubicBezTo>
                  <a:pt x="7201" y="7907"/>
                  <a:pt x="7416" y="7297"/>
                  <a:pt x="6929" y="6576"/>
                </a:cubicBezTo>
                <a:cubicBezTo>
                  <a:pt x="6766" y="6331"/>
                  <a:pt x="6434" y="6167"/>
                  <a:pt x="6120" y="6167"/>
                </a:cubicBezTo>
                <a:cubicBezTo>
                  <a:pt x="5973" y="6167"/>
                  <a:pt x="5830" y="6203"/>
                  <a:pt x="5709" y="6284"/>
                </a:cubicBezTo>
                <a:cubicBezTo>
                  <a:pt x="6145" y="5738"/>
                  <a:pt x="6549" y="5125"/>
                  <a:pt x="6538" y="4460"/>
                </a:cubicBezTo>
                <a:cubicBezTo>
                  <a:pt x="6527" y="3802"/>
                  <a:pt x="5953" y="3111"/>
                  <a:pt x="5199" y="3111"/>
                </a:cubicBezTo>
                <a:cubicBezTo>
                  <a:pt x="5192" y="3111"/>
                  <a:pt x="5184" y="3111"/>
                  <a:pt x="5177" y="3111"/>
                </a:cubicBezTo>
                <a:cubicBezTo>
                  <a:pt x="4458" y="3125"/>
                  <a:pt x="3948" y="3702"/>
                  <a:pt x="3551" y="4222"/>
                </a:cubicBezTo>
                <a:cubicBezTo>
                  <a:pt x="3534" y="3341"/>
                  <a:pt x="3514" y="2449"/>
                  <a:pt x="3239" y="1601"/>
                </a:cubicBezTo>
                <a:cubicBezTo>
                  <a:pt x="3104" y="1179"/>
                  <a:pt x="2898" y="761"/>
                  <a:pt x="2546" y="447"/>
                </a:cubicBezTo>
                <a:cubicBezTo>
                  <a:pt x="2249" y="181"/>
                  <a:pt x="1832" y="0"/>
                  <a:pt x="141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5974294" y="4579986"/>
            <a:ext cx="147035" cy="140099"/>
          </a:xfrm>
          <a:custGeom>
            <a:rect b="b" l="l" r="r" t="t"/>
            <a:pathLst>
              <a:path extrusionOk="0" h="6755" w="7327">
                <a:moveTo>
                  <a:pt x="4939" y="0"/>
                </a:moveTo>
                <a:cubicBezTo>
                  <a:pt x="4907" y="0"/>
                  <a:pt x="4875" y="16"/>
                  <a:pt x="4862" y="49"/>
                </a:cubicBezTo>
                <a:cubicBezTo>
                  <a:pt x="4588" y="797"/>
                  <a:pt x="4658" y="1693"/>
                  <a:pt x="4574" y="2474"/>
                </a:cubicBezTo>
                <a:cubicBezTo>
                  <a:pt x="4521" y="2964"/>
                  <a:pt x="4463" y="3452"/>
                  <a:pt x="4398" y="3940"/>
                </a:cubicBezTo>
                <a:cubicBezTo>
                  <a:pt x="4101" y="3552"/>
                  <a:pt x="3823" y="3156"/>
                  <a:pt x="3568" y="2746"/>
                </a:cubicBezTo>
                <a:cubicBezTo>
                  <a:pt x="3199" y="2149"/>
                  <a:pt x="2893" y="1516"/>
                  <a:pt x="2482" y="944"/>
                </a:cubicBezTo>
                <a:cubicBezTo>
                  <a:pt x="2452" y="902"/>
                  <a:pt x="2409" y="884"/>
                  <a:pt x="2367" y="884"/>
                </a:cubicBezTo>
                <a:cubicBezTo>
                  <a:pt x="2288" y="884"/>
                  <a:pt x="2212" y="947"/>
                  <a:pt x="2227" y="1033"/>
                </a:cubicBezTo>
                <a:cubicBezTo>
                  <a:pt x="2463" y="2361"/>
                  <a:pt x="3403" y="3660"/>
                  <a:pt x="4270" y="4745"/>
                </a:cubicBezTo>
                <a:cubicBezTo>
                  <a:pt x="4273" y="4749"/>
                  <a:pt x="4274" y="4749"/>
                  <a:pt x="4276" y="4752"/>
                </a:cubicBezTo>
                <a:cubicBezTo>
                  <a:pt x="4254" y="4890"/>
                  <a:pt x="4232" y="5031"/>
                  <a:pt x="4207" y="5170"/>
                </a:cubicBezTo>
                <a:cubicBezTo>
                  <a:pt x="4170" y="5378"/>
                  <a:pt x="4132" y="5585"/>
                  <a:pt x="4092" y="5792"/>
                </a:cubicBezTo>
                <a:cubicBezTo>
                  <a:pt x="3856" y="5732"/>
                  <a:pt x="3608" y="5702"/>
                  <a:pt x="3372" y="5637"/>
                </a:cubicBezTo>
                <a:cubicBezTo>
                  <a:pt x="2936" y="5517"/>
                  <a:pt x="2514" y="5352"/>
                  <a:pt x="2112" y="5145"/>
                </a:cubicBezTo>
                <a:cubicBezTo>
                  <a:pt x="1399" y="4782"/>
                  <a:pt x="800" y="4302"/>
                  <a:pt x="143" y="3871"/>
                </a:cubicBezTo>
                <a:cubicBezTo>
                  <a:pt x="131" y="3863"/>
                  <a:pt x="117" y="3860"/>
                  <a:pt x="104" y="3860"/>
                </a:cubicBezTo>
                <a:cubicBezTo>
                  <a:pt x="53" y="3860"/>
                  <a:pt x="0" y="3906"/>
                  <a:pt x="20" y="3951"/>
                </a:cubicBezTo>
                <a:cubicBezTo>
                  <a:pt x="339" y="4675"/>
                  <a:pt x="1025" y="5233"/>
                  <a:pt x="1775" y="5633"/>
                </a:cubicBezTo>
                <a:cubicBezTo>
                  <a:pt x="2346" y="5938"/>
                  <a:pt x="3228" y="6350"/>
                  <a:pt x="3977" y="6377"/>
                </a:cubicBezTo>
                <a:cubicBezTo>
                  <a:pt x="3951" y="6501"/>
                  <a:pt x="3925" y="6627"/>
                  <a:pt x="3896" y="6752"/>
                </a:cubicBezTo>
                <a:cubicBezTo>
                  <a:pt x="3937" y="6754"/>
                  <a:pt x="3977" y="6754"/>
                  <a:pt x="4016" y="6754"/>
                </a:cubicBezTo>
                <a:cubicBezTo>
                  <a:pt x="4070" y="6755"/>
                  <a:pt x="4122" y="6755"/>
                  <a:pt x="4174" y="6755"/>
                </a:cubicBezTo>
                <a:cubicBezTo>
                  <a:pt x="4293" y="6754"/>
                  <a:pt x="4411" y="6752"/>
                  <a:pt x="4531" y="6749"/>
                </a:cubicBezTo>
                <a:cubicBezTo>
                  <a:pt x="4554" y="6630"/>
                  <a:pt x="4577" y="6511"/>
                  <a:pt x="4600" y="6392"/>
                </a:cubicBezTo>
                <a:cubicBezTo>
                  <a:pt x="4627" y="6386"/>
                  <a:pt x="4651" y="6379"/>
                  <a:pt x="4676" y="6370"/>
                </a:cubicBezTo>
                <a:cubicBezTo>
                  <a:pt x="5693" y="5993"/>
                  <a:pt x="7238" y="5148"/>
                  <a:pt x="7323" y="4073"/>
                </a:cubicBezTo>
                <a:cubicBezTo>
                  <a:pt x="7327" y="4044"/>
                  <a:pt x="7296" y="4021"/>
                  <a:pt x="7265" y="4021"/>
                </a:cubicBezTo>
                <a:cubicBezTo>
                  <a:pt x="7255" y="4021"/>
                  <a:pt x="7245" y="4024"/>
                  <a:pt x="7236" y="4029"/>
                </a:cubicBezTo>
                <a:cubicBezTo>
                  <a:pt x="6783" y="4273"/>
                  <a:pt x="6471" y="4669"/>
                  <a:pt x="6072" y="4971"/>
                </a:cubicBezTo>
                <a:cubicBezTo>
                  <a:pt x="5656" y="5285"/>
                  <a:pt x="5209" y="5552"/>
                  <a:pt x="4714" y="5754"/>
                </a:cubicBezTo>
                <a:cubicBezTo>
                  <a:pt x="4743" y="5587"/>
                  <a:pt x="4772" y="5417"/>
                  <a:pt x="4797" y="5247"/>
                </a:cubicBezTo>
                <a:cubicBezTo>
                  <a:pt x="4925" y="4390"/>
                  <a:pt x="5024" y="3529"/>
                  <a:pt x="5079" y="2665"/>
                </a:cubicBezTo>
                <a:cubicBezTo>
                  <a:pt x="5132" y="1849"/>
                  <a:pt x="5287" y="841"/>
                  <a:pt x="5017" y="50"/>
                </a:cubicBezTo>
                <a:cubicBezTo>
                  <a:pt x="5006" y="17"/>
                  <a:pt x="4972" y="0"/>
                  <a:pt x="49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4652729" y="3615973"/>
            <a:ext cx="253172" cy="369379"/>
          </a:xfrm>
          <a:custGeom>
            <a:rect b="b" l="l" r="r" t="t"/>
            <a:pathLst>
              <a:path extrusionOk="0" h="17810" w="12616">
                <a:moveTo>
                  <a:pt x="6466" y="1"/>
                </a:moveTo>
                <a:cubicBezTo>
                  <a:pt x="6304" y="1"/>
                  <a:pt x="6142" y="19"/>
                  <a:pt x="5981" y="57"/>
                </a:cubicBezTo>
                <a:cubicBezTo>
                  <a:pt x="5683" y="130"/>
                  <a:pt x="5404" y="261"/>
                  <a:pt x="5160" y="444"/>
                </a:cubicBezTo>
                <a:cubicBezTo>
                  <a:pt x="4674" y="790"/>
                  <a:pt x="4303" y="1301"/>
                  <a:pt x="4011" y="1812"/>
                </a:cubicBezTo>
                <a:cubicBezTo>
                  <a:pt x="3594" y="2537"/>
                  <a:pt x="3272" y="3313"/>
                  <a:pt x="3051" y="4120"/>
                </a:cubicBezTo>
                <a:cubicBezTo>
                  <a:pt x="2125" y="4305"/>
                  <a:pt x="1628" y="5247"/>
                  <a:pt x="1427" y="6108"/>
                </a:cubicBezTo>
                <a:cubicBezTo>
                  <a:pt x="1133" y="7388"/>
                  <a:pt x="1194" y="8725"/>
                  <a:pt x="1608" y="9973"/>
                </a:cubicBezTo>
                <a:cubicBezTo>
                  <a:pt x="281" y="11338"/>
                  <a:pt x="0" y="13494"/>
                  <a:pt x="932" y="15117"/>
                </a:cubicBezTo>
                <a:cubicBezTo>
                  <a:pt x="1829" y="16675"/>
                  <a:pt x="3411" y="17225"/>
                  <a:pt x="5164" y="17535"/>
                </a:cubicBezTo>
                <a:cubicBezTo>
                  <a:pt x="5915" y="17669"/>
                  <a:pt x="6691" y="17809"/>
                  <a:pt x="7452" y="17809"/>
                </a:cubicBezTo>
                <a:cubicBezTo>
                  <a:pt x="7559" y="17809"/>
                  <a:pt x="7666" y="17806"/>
                  <a:pt x="7772" y="17801"/>
                </a:cubicBezTo>
                <a:cubicBezTo>
                  <a:pt x="8428" y="17765"/>
                  <a:pt x="9070" y="17604"/>
                  <a:pt x="9665" y="17227"/>
                </a:cubicBezTo>
                <a:cubicBezTo>
                  <a:pt x="10637" y="16610"/>
                  <a:pt x="11209" y="15409"/>
                  <a:pt x="10837" y="14370"/>
                </a:cubicBezTo>
                <a:cubicBezTo>
                  <a:pt x="10772" y="14186"/>
                  <a:pt x="10680" y="13998"/>
                  <a:pt x="10721" y="13811"/>
                </a:cubicBezTo>
                <a:cubicBezTo>
                  <a:pt x="10748" y="13693"/>
                  <a:pt x="10822" y="13591"/>
                  <a:pt x="10896" y="13492"/>
                </a:cubicBezTo>
                <a:cubicBezTo>
                  <a:pt x="12215" y="11677"/>
                  <a:pt x="12616" y="9308"/>
                  <a:pt x="11960" y="7202"/>
                </a:cubicBezTo>
                <a:cubicBezTo>
                  <a:pt x="11601" y="6045"/>
                  <a:pt x="10761" y="4854"/>
                  <a:pt x="9479" y="4687"/>
                </a:cubicBezTo>
                <a:cubicBezTo>
                  <a:pt x="9461" y="3594"/>
                  <a:pt x="9406" y="2459"/>
                  <a:pt x="8857" y="1492"/>
                </a:cubicBezTo>
                <a:cubicBezTo>
                  <a:pt x="8387" y="662"/>
                  <a:pt x="7442" y="1"/>
                  <a:pt x="6466"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4756230" y="3615973"/>
            <a:ext cx="149643" cy="369193"/>
          </a:xfrm>
          <a:custGeom>
            <a:rect b="b" l="l" r="r" t="t"/>
            <a:pathLst>
              <a:path extrusionOk="0" h="17801" w="7457">
                <a:moveTo>
                  <a:pt x="1306" y="1"/>
                </a:moveTo>
                <a:cubicBezTo>
                  <a:pt x="1145" y="1"/>
                  <a:pt x="983" y="19"/>
                  <a:pt x="822" y="57"/>
                </a:cubicBezTo>
                <a:cubicBezTo>
                  <a:pt x="525" y="130"/>
                  <a:pt x="246" y="261"/>
                  <a:pt x="0" y="442"/>
                </a:cubicBezTo>
                <a:cubicBezTo>
                  <a:pt x="79" y="435"/>
                  <a:pt x="156" y="430"/>
                  <a:pt x="228" y="430"/>
                </a:cubicBezTo>
                <a:cubicBezTo>
                  <a:pt x="296" y="430"/>
                  <a:pt x="360" y="435"/>
                  <a:pt x="414" y="446"/>
                </a:cubicBezTo>
                <a:cubicBezTo>
                  <a:pt x="846" y="533"/>
                  <a:pt x="1252" y="719"/>
                  <a:pt x="1599" y="992"/>
                </a:cubicBezTo>
                <a:cubicBezTo>
                  <a:pt x="2343" y="1583"/>
                  <a:pt x="2738" y="2502"/>
                  <a:pt x="2792" y="3412"/>
                </a:cubicBezTo>
                <a:cubicBezTo>
                  <a:pt x="2847" y="4322"/>
                  <a:pt x="2592" y="5230"/>
                  <a:pt x="2213" y="6073"/>
                </a:cubicBezTo>
                <a:cubicBezTo>
                  <a:pt x="3072" y="6455"/>
                  <a:pt x="3698" y="7198"/>
                  <a:pt x="4093" y="8003"/>
                </a:cubicBezTo>
                <a:cubicBezTo>
                  <a:pt x="4822" y="9487"/>
                  <a:pt x="4848" y="11258"/>
                  <a:pt x="4162" y="12759"/>
                </a:cubicBezTo>
                <a:cubicBezTo>
                  <a:pt x="3912" y="13301"/>
                  <a:pt x="3536" y="13841"/>
                  <a:pt x="2949" y="14064"/>
                </a:cubicBezTo>
                <a:cubicBezTo>
                  <a:pt x="3590" y="14840"/>
                  <a:pt x="3642" y="15954"/>
                  <a:pt x="3235" y="16857"/>
                </a:cubicBezTo>
                <a:cubicBezTo>
                  <a:pt x="3077" y="17201"/>
                  <a:pt x="2867" y="17519"/>
                  <a:pt x="2614" y="17801"/>
                </a:cubicBezTo>
                <a:cubicBezTo>
                  <a:pt x="3270" y="17765"/>
                  <a:pt x="3912" y="17604"/>
                  <a:pt x="4507" y="17227"/>
                </a:cubicBezTo>
                <a:cubicBezTo>
                  <a:pt x="5479" y="16610"/>
                  <a:pt x="6051" y="15409"/>
                  <a:pt x="5679" y="14370"/>
                </a:cubicBezTo>
                <a:cubicBezTo>
                  <a:pt x="5614" y="14186"/>
                  <a:pt x="5522" y="13998"/>
                  <a:pt x="5563" y="13809"/>
                </a:cubicBezTo>
                <a:cubicBezTo>
                  <a:pt x="5589" y="13693"/>
                  <a:pt x="5664" y="13590"/>
                  <a:pt x="5737" y="13491"/>
                </a:cubicBezTo>
                <a:cubicBezTo>
                  <a:pt x="7056" y="11676"/>
                  <a:pt x="7456" y="9306"/>
                  <a:pt x="6801" y="7200"/>
                </a:cubicBezTo>
                <a:cubicBezTo>
                  <a:pt x="6442" y="6043"/>
                  <a:pt x="5603" y="4853"/>
                  <a:pt x="4319" y="4687"/>
                </a:cubicBezTo>
                <a:cubicBezTo>
                  <a:pt x="4301" y="3594"/>
                  <a:pt x="4247" y="2459"/>
                  <a:pt x="3698" y="1491"/>
                </a:cubicBezTo>
                <a:cubicBezTo>
                  <a:pt x="3227" y="662"/>
                  <a:pt x="2283" y="1"/>
                  <a:pt x="1306"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4692922" y="3725623"/>
            <a:ext cx="172119" cy="378132"/>
          </a:xfrm>
          <a:custGeom>
            <a:rect b="b" l="l" r="r" t="t"/>
            <a:pathLst>
              <a:path extrusionOk="0" h="18232" w="8577">
                <a:moveTo>
                  <a:pt x="4020" y="1"/>
                </a:moveTo>
                <a:cubicBezTo>
                  <a:pt x="3934" y="1"/>
                  <a:pt x="3854" y="47"/>
                  <a:pt x="3839" y="154"/>
                </a:cubicBezTo>
                <a:cubicBezTo>
                  <a:pt x="3604" y="1850"/>
                  <a:pt x="3597" y="3592"/>
                  <a:pt x="3606" y="5321"/>
                </a:cubicBezTo>
                <a:cubicBezTo>
                  <a:pt x="3195" y="4831"/>
                  <a:pt x="2855" y="4288"/>
                  <a:pt x="2593" y="3705"/>
                </a:cubicBezTo>
                <a:cubicBezTo>
                  <a:pt x="2274" y="2990"/>
                  <a:pt x="2187" y="2190"/>
                  <a:pt x="1838" y="1501"/>
                </a:cubicBezTo>
                <a:cubicBezTo>
                  <a:pt x="1811" y="1449"/>
                  <a:pt x="1746" y="1412"/>
                  <a:pt x="1685" y="1412"/>
                </a:cubicBezTo>
                <a:cubicBezTo>
                  <a:pt x="1641" y="1412"/>
                  <a:pt x="1599" y="1432"/>
                  <a:pt x="1578" y="1482"/>
                </a:cubicBezTo>
                <a:cubicBezTo>
                  <a:pt x="845" y="3204"/>
                  <a:pt x="2319" y="5465"/>
                  <a:pt x="3604" y="6619"/>
                </a:cubicBezTo>
                <a:cubicBezTo>
                  <a:pt x="3606" y="6620"/>
                  <a:pt x="3609" y="6622"/>
                  <a:pt x="3612" y="6625"/>
                </a:cubicBezTo>
                <a:cubicBezTo>
                  <a:pt x="3612" y="6863"/>
                  <a:pt x="3613" y="7100"/>
                  <a:pt x="3612" y="7338"/>
                </a:cubicBezTo>
                <a:cubicBezTo>
                  <a:pt x="3606" y="8192"/>
                  <a:pt x="3605" y="9047"/>
                  <a:pt x="3606" y="9903"/>
                </a:cubicBezTo>
                <a:cubicBezTo>
                  <a:pt x="2629" y="9500"/>
                  <a:pt x="2023" y="8853"/>
                  <a:pt x="1503" y="7918"/>
                </a:cubicBezTo>
                <a:cubicBezTo>
                  <a:pt x="1457" y="7835"/>
                  <a:pt x="1090" y="6805"/>
                  <a:pt x="726" y="6805"/>
                </a:cubicBezTo>
                <a:cubicBezTo>
                  <a:pt x="679" y="6805"/>
                  <a:pt x="632" y="6822"/>
                  <a:pt x="586" y="6860"/>
                </a:cubicBezTo>
                <a:cubicBezTo>
                  <a:pt x="0" y="7346"/>
                  <a:pt x="1073" y="8847"/>
                  <a:pt x="1414" y="9289"/>
                </a:cubicBezTo>
                <a:cubicBezTo>
                  <a:pt x="1945" y="9971"/>
                  <a:pt x="2699" y="10580"/>
                  <a:pt x="3606" y="10716"/>
                </a:cubicBezTo>
                <a:cubicBezTo>
                  <a:pt x="3606" y="12091"/>
                  <a:pt x="3606" y="16405"/>
                  <a:pt x="3594" y="17780"/>
                </a:cubicBezTo>
                <a:cubicBezTo>
                  <a:pt x="3591" y="18085"/>
                  <a:pt x="3839" y="18232"/>
                  <a:pt x="4095" y="18232"/>
                </a:cubicBezTo>
                <a:cubicBezTo>
                  <a:pt x="4372" y="18232"/>
                  <a:pt x="4659" y="18060"/>
                  <a:pt x="4652" y="17729"/>
                </a:cubicBezTo>
                <a:cubicBezTo>
                  <a:pt x="4614" y="15740"/>
                  <a:pt x="4602" y="10812"/>
                  <a:pt x="4578" y="8821"/>
                </a:cubicBezTo>
                <a:cubicBezTo>
                  <a:pt x="6420" y="7944"/>
                  <a:pt x="8577" y="5676"/>
                  <a:pt x="8371" y="3640"/>
                </a:cubicBezTo>
                <a:cubicBezTo>
                  <a:pt x="8357" y="3503"/>
                  <a:pt x="8241" y="3425"/>
                  <a:pt x="8122" y="3425"/>
                </a:cubicBezTo>
                <a:cubicBezTo>
                  <a:pt x="8039" y="3425"/>
                  <a:pt x="7954" y="3463"/>
                  <a:pt x="7902" y="3545"/>
                </a:cubicBezTo>
                <a:cubicBezTo>
                  <a:pt x="7421" y="4302"/>
                  <a:pt x="7168" y="5126"/>
                  <a:pt x="6665" y="5872"/>
                </a:cubicBezTo>
                <a:cubicBezTo>
                  <a:pt x="6499" y="5581"/>
                  <a:pt x="6365" y="5273"/>
                  <a:pt x="6264" y="4955"/>
                </a:cubicBezTo>
                <a:cubicBezTo>
                  <a:pt x="6136" y="4547"/>
                  <a:pt x="6121" y="4132"/>
                  <a:pt x="6017" y="3725"/>
                </a:cubicBezTo>
                <a:cubicBezTo>
                  <a:pt x="6002" y="3665"/>
                  <a:pt x="5948" y="3638"/>
                  <a:pt x="5892" y="3638"/>
                </a:cubicBezTo>
                <a:cubicBezTo>
                  <a:pt x="5839" y="3638"/>
                  <a:pt x="5784" y="3662"/>
                  <a:pt x="5758" y="3707"/>
                </a:cubicBezTo>
                <a:cubicBezTo>
                  <a:pt x="5259" y="4550"/>
                  <a:pt x="5560" y="5787"/>
                  <a:pt x="6104" y="6564"/>
                </a:cubicBezTo>
                <a:cubicBezTo>
                  <a:pt x="5644" y="7055"/>
                  <a:pt x="5127" y="7461"/>
                  <a:pt x="4566" y="7849"/>
                </a:cubicBezTo>
                <a:cubicBezTo>
                  <a:pt x="4565" y="7727"/>
                  <a:pt x="4563" y="7606"/>
                  <a:pt x="4562" y="7484"/>
                </a:cubicBezTo>
                <a:cubicBezTo>
                  <a:pt x="4528" y="5074"/>
                  <a:pt x="4621" y="2577"/>
                  <a:pt x="4264" y="187"/>
                </a:cubicBezTo>
                <a:cubicBezTo>
                  <a:pt x="4247" y="72"/>
                  <a:pt x="4128" y="1"/>
                  <a:pt x="40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4851202" y="3480856"/>
            <a:ext cx="253212" cy="369359"/>
          </a:xfrm>
          <a:custGeom>
            <a:rect b="b" l="l" r="r" t="t"/>
            <a:pathLst>
              <a:path extrusionOk="0" h="17809" w="12618">
                <a:moveTo>
                  <a:pt x="6467" y="0"/>
                </a:moveTo>
                <a:cubicBezTo>
                  <a:pt x="6305" y="0"/>
                  <a:pt x="6143" y="18"/>
                  <a:pt x="5982" y="56"/>
                </a:cubicBezTo>
                <a:cubicBezTo>
                  <a:pt x="5685" y="129"/>
                  <a:pt x="5405" y="261"/>
                  <a:pt x="5160" y="443"/>
                </a:cubicBezTo>
                <a:cubicBezTo>
                  <a:pt x="4676" y="790"/>
                  <a:pt x="4303" y="1300"/>
                  <a:pt x="4012" y="1811"/>
                </a:cubicBezTo>
                <a:cubicBezTo>
                  <a:pt x="3595" y="2537"/>
                  <a:pt x="3273" y="3313"/>
                  <a:pt x="3052" y="4119"/>
                </a:cubicBezTo>
                <a:cubicBezTo>
                  <a:pt x="2127" y="4304"/>
                  <a:pt x="1629" y="5246"/>
                  <a:pt x="1429" y="6107"/>
                </a:cubicBezTo>
                <a:cubicBezTo>
                  <a:pt x="1134" y="7388"/>
                  <a:pt x="1196" y="8726"/>
                  <a:pt x="1610" y="9974"/>
                </a:cubicBezTo>
                <a:cubicBezTo>
                  <a:pt x="283" y="11338"/>
                  <a:pt x="0" y="13493"/>
                  <a:pt x="934" y="15117"/>
                </a:cubicBezTo>
                <a:cubicBezTo>
                  <a:pt x="1829" y="16676"/>
                  <a:pt x="3413" y="17224"/>
                  <a:pt x="5165" y="17535"/>
                </a:cubicBezTo>
                <a:cubicBezTo>
                  <a:pt x="5917" y="17669"/>
                  <a:pt x="6693" y="17809"/>
                  <a:pt x="7454" y="17809"/>
                </a:cubicBezTo>
                <a:cubicBezTo>
                  <a:pt x="7561" y="17809"/>
                  <a:pt x="7667" y="17806"/>
                  <a:pt x="7773" y="17800"/>
                </a:cubicBezTo>
                <a:cubicBezTo>
                  <a:pt x="8430" y="17764"/>
                  <a:pt x="9072" y="17604"/>
                  <a:pt x="9667" y="17227"/>
                </a:cubicBezTo>
                <a:cubicBezTo>
                  <a:pt x="10639" y="16610"/>
                  <a:pt x="11211" y="15409"/>
                  <a:pt x="10839" y="14371"/>
                </a:cubicBezTo>
                <a:cubicBezTo>
                  <a:pt x="10773" y="14187"/>
                  <a:pt x="10680" y="13998"/>
                  <a:pt x="10722" y="13810"/>
                </a:cubicBezTo>
                <a:cubicBezTo>
                  <a:pt x="10750" y="13692"/>
                  <a:pt x="10824" y="13591"/>
                  <a:pt x="10897" y="13492"/>
                </a:cubicBezTo>
                <a:cubicBezTo>
                  <a:pt x="12216" y="11677"/>
                  <a:pt x="12617" y="9307"/>
                  <a:pt x="11961" y="7201"/>
                </a:cubicBezTo>
                <a:cubicBezTo>
                  <a:pt x="11601" y="6044"/>
                  <a:pt x="10762" y="4854"/>
                  <a:pt x="9480" y="4687"/>
                </a:cubicBezTo>
                <a:cubicBezTo>
                  <a:pt x="9461" y="3594"/>
                  <a:pt x="9407" y="2459"/>
                  <a:pt x="8859" y="1492"/>
                </a:cubicBezTo>
                <a:cubicBezTo>
                  <a:pt x="8388" y="662"/>
                  <a:pt x="7444" y="0"/>
                  <a:pt x="6467"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4954762" y="3480876"/>
            <a:ext cx="149643" cy="369151"/>
          </a:xfrm>
          <a:custGeom>
            <a:rect b="b" l="l" r="r" t="t"/>
            <a:pathLst>
              <a:path extrusionOk="0" h="17799" w="7457">
                <a:moveTo>
                  <a:pt x="1306" y="0"/>
                </a:moveTo>
                <a:cubicBezTo>
                  <a:pt x="1145" y="0"/>
                  <a:pt x="983" y="18"/>
                  <a:pt x="821" y="57"/>
                </a:cubicBezTo>
                <a:cubicBezTo>
                  <a:pt x="525" y="129"/>
                  <a:pt x="246" y="261"/>
                  <a:pt x="0" y="443"/>
                </a:cubicBezTo>
                <a:cubicBezTo>
                  <a:pt x="82" y="436"/>
                  <a:pt x="161" y="431"/>
                  <a:pt x="234" y="431"/>
                </a:cubicBezTo>
                <a:cubicBezTo>
                  <a:pt x="300" y="431"/>
                  <a:pt x="360" y="435"/>
                  <a:pt x="413" y="446"/>
                </a:cubicBezTo>
                <a:cubicBezTo>
                  <a:pt x="845" y="533"/>
                  <a:pt x="1251" y="718"/>
                  <a:pt x="1598" y="991"/>
                </a:cubicBezTo>
                <a:cubicBezTo>
                  <a:pt x="2342" y="1581"/>
                  <a:pt x="2736" y="2500"/>
                  <a:pt x="2790" y="3411"/>
                </a:cubicBezTo>
                <a:cubicBezTo>
                  <a:pt x="2845" y="4322"/>
                  <a:pt x="2590" y="5230"/>
                  <a:pt x="2212" y="6072"/>
                </a:cubicBezTo>
                <a:cubicBezTo>
                  <a:pt x="3070" y="6453"/>
                  <a:pt x="3697" y="7196"/>
                  <a:pt x="4092" y="8001"/>
                </a:cubicBezTo>
                <a:cubicBezTo>
                  <a:pt x="4821" y="9486"/>
                  <a:pt x="4847" y="11256"/>
                  <a:pt x="4160" y="12757"/>
                </a:cubicBezTo>
                <a:cubicBezTo>
                  <a:pt x="3911" y="13300"/>
                  <a:pt x="3535" y="13841"/>
                  <a:pt x="2948" y="14063"/>
                </a:cubicBezTo>
                <a:cubicBezTo>
                  <a:pt x="3588" y="14839"/>
                  <a:pt x="3640" y="15952"/>
                  <a:pt x="3233" y="16857"/>
                </a:cubicBezTo>
                <a:cubicBezTo>
                  <a:pt x="3076" y="17201"/>
                  <a:pt x="2866" y="17518"/>
                  <a:pt x="2612" y="17799"/>
                </a:cubicBezTo>
                <a:cubicBezTo>
                  <a:pt x="3269" y="17763"/>
                  <a:pt x="3911" y="17603"/>
                  <a:pt x="4506" y="17226"/>
                </a:cubicBezTo>
                <a:cubicBezTo>
                  <a:pt x="5478" y="16609"/>
                  <a:pt x="6050" y="15408"/>
                  <a:pt x="5678" y="14370"/>
                </a:cubicBezTo>
                <a:cubicBezTo>
                  <a:pt x="5612" y="14186"/>
                  <a:pt x="5519" y="13997"/>
                  <a:pt x="5561" y="13809"/>
                </a:cubicBezTo>
                <a:cubicBezTo>
                  <a:pt x="5589" y="13693"/>
                  <a:pt x="5663" y="13591"/>
                  <a:pt x="5737" y="13492"/>
                </a:cubicBezTo>
                <a:cubicBezTo>
                  <a:pt x="7056" y="11677"/>
                  <a:pt x="7456" y="9308"/>
                  <a:pt x="6801" y="7202"/>
                </a:cubicBezTo>
                <a:cubicBezTo>
                  <a:pt x="6442" y="6043"/>
                  <a:pt x="5601" y="4854"/>
                  <a:pt x="4319" y="4687"/>
                </a:cubicBezTo>
                <a:cubicBezTo>
                  <a:pt x="4301" y="3594"/>
                  <a:pt x="4246" y="2459"/>
                  <a:pt x="3698" y="1491"/>
                </a:cubicBezTo>
                <a:cubicBezTo>
                  <a:pt x="3227" y="661"/>
                  <a:pt x="2283" y="0"/>
                  <a:pt x="130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4891414" y="3590505"/>
            <a:ext cx="172139" cy="378132"/>
          </a:xfrm>
          <a:custGeom>
            <a:rect b="b" l="l" r="r" t="t"/>
            <a:pathLst>
              <a:path extrusionOk="0" h="18232" w="8578">
                <a:moveTo>
                  <a:pt x="4021" y="0"/>
                </a:moveTo>
                <a:cubicBezTo>
                  <a:pt x="3935" y="0"/>
                  <a:pt x="3855" y="46"/>
                  <a:pt x="3840" y="154"/>
                </a:cubicBezTo>
                <a:cubicBezTo>
                  <a:pt x="3604" y="1850"/>
                  <a:pt x="3597" y="3593"/>
                  <a:pt x="3607" y="5320"/>
                </a:cubicBezTo>
                <a:cubicBezTo>
                  <a:pt x="3196" y="4832"/>
                  <a:pt x="2856" y="4288"/>
                  <a:pt x="2594" y="3705"/>
                </a:cubicBezTo>
                <a:cubicBezTo>
                  <a:pt x="2274" y="2991"/>
                  <a:pt x="2188" y="2190"/>
                  <a:pt x="1838" y="1500"/>
                </a:cubicBezTo>
                <a:cubicBezTo>
                  <a:pt x="1812" y="1449"/>
                  <a:pt x="1746" y="1412"/>
                  <a:pt x="1686" y="1412"/>
                </a:cubicBezTo>
                <a:cubicBezTo>
                  <a:pt x="1641" y="1412"/>
                  <a:pt x="1600" y="1432"/>
                  <a:pt x="1579" y="1481"/>
                </a:cubicBezTo>
                <a:cubicBezTo>
                  <a:pt x="845" y="3203"/>
                  <a:pt x="2319" y="5464"/>
                  <a:pt x="3604" y="6619"/>
                </a:cubicBezTo>
                <a:cubicBezTo>
                  <a:pt x="3607" y="6621"/>
                  <a:pt x="3610" y="6623"/>
                  <a:pt x="3612" y="6624"/>
                </a:cubicBezTo>
                <a:cubicBezTo>
                  <a:pt x="3612" y="6863"/>
                  <a:pt x="3614" y="7100"/>
                  <a:pt x="3612" y="7337"/>
                </a:cubicBezTo>
                <a:cubicBezTo>
                  <a:pt x="3607" y="8193"/>
                  <a:pt x="3606" y="9048"/>
                  <a:pt x="3607" y="9902"/>
                </a:cubicBezTo>
                <a:cubicBezTo>
                  <a:pt x="2629" y="9499"/>
                  <a:pt x="2023" y="8852"/>
                  <a:pt x="1502" y="7917"/>
                </a:cubicBezTo>
                <a:cubicBezTo>
                  <a:pt x="1457" y="7836"/>
                  <a:pt x="1091" y="6804"/>
                  <a:pt x="726" y="6804"/>
                </a:cubicBezTo>
                <a:cubicBezTo>
                  <a:pt x="679" y="6804"/>
                  <a:pt x="633" y="6821"/>
                  <a:pt x="586" y="6860"/>
                </a:cubicBezTo>
                <a:cubicBezTo>
                  <a:pt x="1" y="7345"/>
                  <a:pt x="1073" y="8847"/>
                  <a:pt x="1414" y="9288"/>
                </a:cubicBezTo>
                <a:cubicBezTo>
                  <a:pt x="1945" y="9972"/>
                  <a:pt x="2699" y="10580"/>
                  <a:pt x="3607" y="10717"/>
                </a:cubicBezTo>
                <a:cubicBezTo>
                  <a:pt x="3607" y="12092"/>
                  <a:pt x="3607" y="16404"/>
                  <a:pt x="3595" y="17779"/>
                </a:cubicBezTo>
                <a:cubicBezTo>
                  <a:pt x="3592" y="18084"/>
                  <a:pt x="3839" y="18231"/>
                  <a:pt x="4096" y="18231"/>
                </a:cubicBezTo>
                <a:cubicBezTo>
                  <a:pt x="4372" y="18231"/>
                  <a:pt x="4659" y="18060"/>
                  <a:pt x="4653" y="17729"/>
                </a:cubicBezTo>
                <a:cubicBezTo>
                  <a:pt x="4615" y="15739"/>
                  <a:pt x="4602" y="10811"/>
                  <a:pt x="4579" y="8822"/>
                </a:cubicBezTo>
                <a:cubicBezTo>
                  <a:pt x="6420" y="7943"/>
                  <a:pt x="8577" y="5675"/>
                  <a:pt x="8371" y="3639"/>
                </a:cubicBezTo>
                <a:cubicBezTo>
                  <a:pt x="8358" y="3502"/>
                  <a:pt x="8242" y="3425"/>
                  <a:pt x="8123" y="3425"/>
                </a:cubicBezTo>
                <a:cubicBezTo>
                  <a:pt x="8039" y="3425"/>
                  <a:pt x="7955" y="3463"/>
                  <a:pt x="7903" y="3545"/>
                </a:cubicBezTo>
                <a:cubicBezTo>
                  <a:pt x="7421" y="4301"/>
                  <a:pt x="7169" y="5125"/>
                  <a:pt x="6666" y="5871"/>
                </a:cubicBezTo>
                <a:cubicBezTo>
                  <a:pt x="6500" y="5581"/>
                  <a:pt x="6366" y="5274"/>
                  <a:pt x="6264" y="4954"/>
                </a:cubicBezTo>
                <a:cubicBezTo>
                  <a:pt x="6137" y="4547"/>
                  <a:pt x="6122" y="4131"/>
                  <a:pt x="6017" y="3726"/>
                </a:cubicBezTo>
                <a:cubicBezTo>
                  <a:pt x="6002" y="3666"/>
                  <a:pt x="5948" y="3638"/>
                  <a:pt x="5892" y="3638"/>
                </a:cubicBezTo>
                <a:cubicBezTo>
                  <a:pt x="5839" y="3638"/>
                  <a:pt x="5785" y="3662"/>
                  <a:pt x="5758" y="3706"/>
                </a:cubicBezTo>
                <a:cubicBezTo>
                  <a:pt x="5259" y="4551"/>
                  <a:pt x="5559" y="5786"/>
                  <a:pt x="6104" y="6564"/>
                </a:cubicBezTo>
                <a:cubicBezTo>
                  <a:pt x="5644" y="7055"/>
                  <a:pt x="5127" y="7460"/>
                  <a:pt x="4567" y="7848"/>
                </a:cubicBezTo>
                <a:cubicBezTo>
                  <a:pt x="4565" y="7726"/>
                  <a:pt x="4564" y="7606"/>
                  <a:pt x="4563" y="7484"/>
                </a:cubicBezTo>
                <a:cubicBezTo>
                  <a:pt x="4528" y="5073"/>
                  <a:pt x="4623" y="2577"/>
                  <a:pt x="4265" y="187"/>
                </a:cubicBezTo>
                <a:cubicBezTo>
                  <a:pt x="4248" y="72"/>
                  <a:pt x="4129" y="0"/>
                  <a:pt x="402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txBox="1"/>
          <p:nvPr>
            <p:ph type="ctrTitle"/>
          </p:nvPr>
        </p:nvSpPr>
        <p:spPr>
          <a:xfrm flipH="1">
            <a:off x="623625" y="1626900"/>
            <a:ext cx="35769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Questions?</a:t>
            </a:r>
            <a:endParaRPr>
              <a:solidFill>
                <a:schemeClr val="lt2"/>
              </a:solidFill>
            </a:endParaRPr>
          </a:p>
        </p:txBody>
      </p:sp>
      <p:sp>
        <p:nvSpPr>
          <p:cNvPr id="1064" name="Google Shape;1064;p49"/>
          <p:cNvSpPr txBox="1"/>
          <p:nvPr>
            <p:ph idx="1" type="subTitle"/>
          </p:nvPr>
        </p:nvSpPr>
        <p:spPr>
          <a:xfrm flipH="1">
            <a:off x="623500" y="2507167"/>
            <a:ext cx="36291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8" name="Shape 1068"/>
        <p:cNvGrpSpPr/>
        <p:nvPr/>
      </p:nvGrpSpPr>
      <p:grpSpPr>
        <a:xfrm>
          <a:off x="0" y="0"/>
          <a:ext cx="0" cy="0"/>
          <a:chOff x="0" y="0"/>
          <a:chExt cx="0" cy="0"/>
        </a:xfrm>
      </p:grpSpPr>
      <p:sp>
        <p:nvSpPr>
          <p:cNvPr id="1069" name="Google Shape;1069;p50"/>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070" name="Google Shape;1070;p50"/>
          <p:cNvSpPr txBox="1"/>
          <p:nvPr/>
        </p:nvSpPr>
        <p:spPr>
          <a:xfrm>
            <a:off x="751575" y="1167050"/>
            <a:ext cx="8006700" cy="3405600"/>
          </a:xfrm>
          <a:prstGeom prst="rect">
            <a:avLst/>
          </a:prstGeom>
          <a:noFill/>
          <a:ln>
            <a:noFill/>
          </a:ln>
        </p:spPr>
        <p:txBody>
          <a:bodyPr anchorCtr="0" anchor="t" bIns="0" lIns="0" spcFirstLastPara="1" rIns="0" wrap="square" tIns="4775">
            <a:noAutofit/>
          </a:bodyPr>
          <a:lstStyle/>
          <a:p>
            <a:pPr indent="0" lvl="0" marL="0" marR="0" rtl="0" algn="l">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 </a:t>
            </a:r>
            <a:endParaRPr sz="11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1200">
                <a:solidFill>
                  <a:srgbClr val="434343"/>
                </a:solidFill>
                <a:latin typeface="EB Garamond"/>
                <a:ea typeface="EB Garamond"/>
                <a:cs typeface="EB Garamond"/>
                <a:sym typeface="EB Garamond"/>
              </a:rPr>
              <a:t>The lasso model was the best performing model in terms of RMSE, R2.</a:t>
            </a:r>
            <a:endParaRPr sz="12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2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200">
                <a:solidFill>
                  <a:srgbClr val="434343"/>
                </a:solidFill>
                <a:latin typeface="EB Garamond"/>
                <a:ea typeface="EB Garamond"/>
                <a:cs typeface="EB Garamond"/>
                <a:sym typeface="EB Garamond"/>
              </a:rPr>
              <a:t>The key features that are most important in predicting sale prices s are affecting the house prices: </a:t>
            </a:r>
            <a:endParaRPr sz="1200">
              <a:solidFill>
                <a:srgbClr val="434343"/>
              </a:solidFill>
              <a:latin typeface="EB Garamond"/>
              <a:ea typeface="EB Garamond"/>
              <a:cs typeface="EB Garamond"/>
              <a:sym typeface="EB Garamond"/>
            </a:endParaRPr>
          </a:p>
          <a:p>
            <a:pPr indent="-304800" lvl="0" marL="457200" marR="0" rtl="0" algn="l">
              <a:lnSpc>
                <a:spcPct val="100000"/>
              </a:lnSpc>
              <a:spcBef>
                <a:spcPts val="0"/>
              </a:spcBef>
              <a:spcAft>
                <a:spcPts val="0"/>
              </a:spcAft>
              <a:buClr>
                <a:srgbClr val="434343"/>
              </a:buClr>
              <a:buSzPts val="1200"/>
              <a:buFont typeface="EB Garamond"/>
              <a:buAutoNum type="arabicParenR"/>
            </a:pPr>
            <a:r>
              <a:rPr lang="en" sz="1200">
                <a:solidFill>
                  <a:srgbClr val="434343"/>
                </a:solidFill>
                <a:latin typeface="EB Garamond"/>
                <a:ea typeface="EB Garamond"/>
                <a:cs typeface="EB Garamond"/>
                <a:sym typeface="EB Garamond"/>
              </a:rPr>
              <a:t>Square feet Area</a:t>
            </a:r>
            <a:endParaRPr sz="1200">
              <a:solidFill>
                <a:srgbClr val="434343"/>
              </a:solidFill>
              <a:latin typeface="EB Garamond"/>
              <a:ea typeface="EB Garamond"/>
              <a:cs typeface="EB Garamond"/>
              <a:sym typeface="EB Garamond"/>
            </a:endParaRPr>
          </a:p>
          <a:p>
            <a:pPr indent="-304800" lvl="0" marL="457200" marR="0" rtl="0" algn="l">
              <a:lnSpc>
                <a:spcPct val="100000"/>
              </a:lnSpc>
              <a:spcBef>
                <a:spcPts val="0"/>
              </a:spcBef>
              <a:spcAft>
                <a:spcPts val="0"/>
              </a:spcAft>
              <a:buClr>
                <a:srgbClr val="434343"/>
              </a:buClr>
              <a:buSzPts val="1200"/>
              <a:buFont typeface="EB Garamond"/>
              <a:buAutoNum type="arabicParenR"/>
            </a:pPr>
            <a:r>
              <a:rPr lang="en" sz="1200">
                <a:solidFill>
                  <a:srgbClr val="434343"/>
                </a:solidFill>
                <a:latin typeface="EB Garamond"/>
                <a:ea typeface="EB Garamond"/>
                <a:cs typeface="EB Garamond"/>
                <a:sym typeface="EB Garamond"/>
              </a:rPr>
              <a:t>Condition</a:t>
            </a:r>
            <a:endParaRPr sz="1200">
              <a:solidFill>
                <a:srgbClr val="434343"/>
              </a:solidFill>
              <a:latin typeface="EB Garamond"/>
              <a:ea typeface="EB Garamond"/>
              <a:cs typeface="EB Garamond"/>
              <a:sym typeface="EB Garamond"/>
            </a:endParaRPr>
          </a:p>
          <a:p>
            <a:pPr indent="-304800" lvl="0" marL="457200" marR="0" rtl="0" algn="l">
              <a:lnSpc>
                <a:spcPct val="100000"/>
              </a:lnSpc>
              <a:spcBef>
                <a:spcPts val="0"/>
              </a:spcBef>
              <a:spcAft>
                <a:spcPts val="0"/>
              </a:spcAft>
              <a:buClr>
                <a:srgbClr val="434343"/>
              </a:buClr>
              <a:buSzPts val="1200"/>
              <a:buFont typeface="EB Garamond"/>
              <a:buAutoNum type="arabicParenR"/>
            </a:pPr>
            <a:r>
              <a:rPr lang="en" sz="1200">
                <a:solidFill>
                  <a:srgbClr val="434343"/>
                </a:solidFill>
                <a:latin typeface="EB Garamond"/>
                <a:ea typeface="EB Garamond"/>
                <a:cs typeface="EB Garamond"/>
                <a:sym typeface="EB Garamond"/>
              </a:rPr>
              <a:t>Age</a:t>
            </a:r>
            <a:endParaRPr sz="1200">
              <a:solidFill>
                <a:srgbClr val="434343"/>
              </a:solidFill>
              <a:latin typeface="EB Garamond"/>
              <a:ea typeface="EB Garamond"/>
              <a:cs typeface="EB Garamond"/>
              <a:sym typeface="EB Garamond"/>
            </a:endParaRPr>
          </a:p>
          <a:p>
            <a:pPr indent="-304800" lvl="0" marL="457200" marR="0" rtl="0" algn="l">
              <a:lnSpc>
                <a:spcPct val="100000"/>
              </a:lnSpc>
              <a:spcBef>
                <a:spcPts val="0"/>
              </a:spcBef>
              <a:spcAft>
                <a:spcPts val="0"/>
              </a:spcAft>
              <a:buClr>
                <a:srgbClr val="434343"/>
              </a:buClr>
              <a:buSzPts val="1200"/>
              <a:buFont typeface="EB Garamond"/>
              <a:buAutoNum type="arabicParenR"/>
            </a:pPr>
            <a:r>
              <a:rPr lang="en" sz="1200">
                <a:solidFill>
                  <a:srgbClr val="434343"/>
                </a:solidFill>
                <a:latin typeface="EB Garamond"/>
                <a:ea typeface="EB Garamond"/>
                <a:cs typeface="EB Garamond"/>
                <a:sym typeface="EB Garamond"/>
              </a:rPr>
              <a:t>Location </a:t>
            </a:r>
            <a:endParaRPr sz="12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2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200">
              <a:solidFill>
                <a:srgbClr val="434343"/>
              </a:solidFill>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200">
              <a:solidFill>
                <a:srgbClr val="434343"/>
              </a:solidFill>
              <a:latin typeface="EB Garamond"/>
              <a:ea typeface="EB Garamond"/>
              <a:cs typeface="EB Garamond"/>
              <a:sym typeface="EB 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4" name="Shape 1074"/>
        <p:cNvGrpSpPr/>
        <p:nvPr/>
      </p:nvGrpSpPr>
      <p:grpSpPr>
        <a:xfrm>
          <a:off x="0" y="0"/>
          <a:ext cx="0" cy="0"/>
          <a:chOff x="0" y="0"/>
          <a:chExt cx="0" cy="0"/>
        </a:xfrm>
      </p:grpSpPr>
      <p:sp>
        <p:nvSpPr>
          <p:cNvPr id="1075" name="Google Shape;1075;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1076" name="Google Shape;1076;p51"/>
          <p:cNvSpPr txBox="1"/>
          <p:nvPr>
            <p:ph idx="1" type="body"/>
          </p:nvPr>
        </p:nvSpPr>
        <p:spPr>
          <a:xfrm>
            <a:off x="311700" y="1215950"/>
            <a:ext cx="36888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Evaluate Regression Model</a:t>
            </a:r>
            <a:endParaRPr/>
          </a:p>
          <a:p>
            <a:pPr indent="0" lvl="0" marL="0" rtl="0" algn="l">
              <a:spcBef>
                <a:spcPts val="1600"/>
              </a:spcBef>
              <a:spcAft>
                <a:spcPts val="0"/>
              </a:spcAft>
              <a:buNone/>
            </a:pPr>
            <a:r>
              <a:rPr lang="en"/>
              <a:t>    - train-test split</a:t>
            </a:r>
            <a:endParaRPr/>
          </a:p>
          <a:p>
            <a:pPr indent="0" lvl="0" marL="0" rtl="0" algn="l">
              <a:spcBef>
                <a:spcPts val="1600"/>
              </a:spcBef>
              <a:spcAft>
                <a:spcPts val="0"/>
              </a:spcAft>
              <a:buNone/>
            </a:pPr>
            <a:r>
              <a:rPr lang="en"/>
              <a:t>    - cross-validation / grid searching for hyperparameters</a:t>
            </a:r>
            <a:endParaRPr/>
          </a:p>
          <a:p>
            <a:pPr indent="0" lvl="0" marL="0" rtl="0" algn="l">
              <a:spcBef>
                <a:spcPts val="1600"/>
              </a:spcBef>
              <a:spcAft>
                <a:spcPts val="0"/>
              </a:spcAft>
              <a:buNone/>
            </a:pPr>
            <a:r>
              <a:rPr lang="en"/>
              <a:t>    - strong exploratory data analysis to question correlation and relationship across predictive variables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77" name="Google Shape;1077;p51"/>
          <p:cNvPicPr preferRelativeResize="0"/>
          <p:nvPr/>
        </p:nvPicPr>
        <p:blipFill>
          <a:blip r:embed="rId3">
            <a:alphaModFix/>
          </a:blip>
          <a:stretch>
            <a:fillRect/>
          </a:stretch>
        </p:blipFill>
        <p:spPr>
          <a:xfrm>
            <a:off x="3692925" y="850525"/>
            <a:ext cx="5228050" cy="25527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1"/>
          <p:cNvSpPr txBox="1"/>
          <p:nvPr>
            <p:ph type="ctrTitle"/>
          </p:nvPr>
        </p:nvSpPr>
        <p:spPr>
          <a:xfrm>
            <a:off x="389525" y="1550300"/>
            <a:ext cx="4823100" cy="82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 </a:t>
            </a:r>
            <a:endParaRPr>
              <a:solidFill>
                <a:srgbClr val="434343"/>
              </a:solidFill>
            </a:endParaRPr>
          </a:p>
        </p:txBody>
      </p:sp>
      <p:sp>
        <p:nvSpPr>
          <p:cNvPr id="367" name="Google Shape;367;p31"/>
          <p:cNvSpPr txBox="1"/>
          <p:nvPr>
            <p:ph idx="1" type="subTitle"/>
          </p:nvPr>
        </p:nvSpPr>
        <p:spPr>
          <a:xfrm>
            <a:off x="389525" y="2314225"/>
            <a:ext cx="4666800" cy="1784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t>Our </a:t>
            </a:r>
            <a:r>
              <a:rPr b="1" lang="en" u="sng"/>
              <a:t>real estate agency</a:t>
            </a:r>
            <a:r>
              <a:rPr lang="en"/>
              <a:t> in </a:t>
            </a:r>
            <a:r>
              <a:rPr b="1" lang="en" u="sng"/>
              <a:t>Ames, Iowa,</a:t>
            </a:r>
            <a:r>
              <a:rPr lang="en"/>
              <a:t> is working on a solution to help our in-house real estate agents in comparative market analysis to determine a fair and competitive offering price. With our model, we plan to support our in-house real estate agents in the following areas:</a:t>
            </a:r>
            <a:endParaRPr/>
          </a:p>
          <a:p>
            <a:pPr indent="-342900" lvl="0" marL="457200" rtl="0" algn="l">
              <a:lnSpc>
                <a:spcPct val="115000"/>
              </a:lnSpc>
              <a:spcBef>
                <a:spcPts val="1200"/>
              </a:spcBef>
              <a:spcAft>
                <a:spcPts val="0"/>
              </a:spcAft>
              <a:buSzPts val="1800"/>
              <a:buFont typeface="Roboto"/>
              <a:buChar char="●"/>
            </a:pPr>
            <a:r>
              <a:rPr lang="en"/>
              <a:t>offer </a:t>
            </a:r>
            <a:r>
              <a:rPr b="1" lang="en" u="sng"/>
              <a:t>proprietary estimate of a property’s value</a:t>
            </a:r>
            <a:r>
              <a:rPr lang="en"/>
              <a:t> based on the </a:t>
            </a:r>
            <a:r>
              <a:rPr b="1" lang="en" u="sng"/>
              <a:t>key features</a:t>
            </a:r>
            <a:r>
              <a:rPr lang="en"/>
              <a:t> of the property</a:t>
            </a:r>
            <a:endParaRPr/>
          </a:p>
          <a:p>
            <a:pPr indent="-342900" lvl="0" marL="457200" rtl="0" algn="l">
              <a:lnSpc>
                <a:spcPct val="115000"/>
              </a:lnSpc>
              <a:spcBef>
                <a:spcPts val="0"/>
              </a:spcBef>
              <a:spcAft>
                <a:spcPts val="0"/>
              </a:spcAft>
              <a:buSzPts val="1800"/>
              <a:buFont typeface="Roboto"/>
              <a:buChar char="●"/>
            </a:pPr>
            <a:r>
              <a:rPr lang="en"/>
              <a:t>a useful reference point in </a:t>
            </a:r>
            <a:r>
              <a:rPr b="1" lang="en" u="sng"/>
              <a:t>assessing the fairness of a home’s price</a:t>
            </a:r>
            <a:endParaRPr b="1" u="sng"/>
          </a:p>
        </p:txBody>
      </p:sp>
      <p:sp>
        <p:nvSpPr>
          <p:cNvPr id="368" name="Google Shape;368;p31"/>
          <p:cNvSpPr/>
          <p:nvPr/>
        </p:nvSpPr>
        <p:spPr>
          <a:xfrm>
            <a:off x="6692235" y="1714603"/>
            <a:ext cx="347776" cy="2682223"/>
          </a:xfrm>
          <a:custGeom>
            <a:rect b="b" l="l" r="r" t="t"/>
            <a:pathLst>
              <a:path extrusionOk="0" h="53224" w="6901">
                <a:moveTo>
                  <a:pt x="1" y="53224"/>
                </a:moveTo>
                <a:lnTo>
                  <a:pt x="6900" y="51552"/>
                </a:lnTo>
                <a:lnTo>
                  <a:pt x="6900" y="2281"/>
                </a:lnTo>
                <a:lnTo>
                  <a:pt x="1" y="1"/>
                </a:lnTo>
                <a:close/>
                <a:moveTo>
                  <a:pt x="943" y="3162"/>
                </a:moveTo>
                <a:lnTo>
                  <a:pt x="6019" y="4743"/>
                </a:lnTo>
                <a:lnTo>
                  <a:pt x="6019" y="6019"/>
                </a:lnTo>
                <a:lnTo>
                  <a:pt x="943" y="4560"/>
                </a:lnTo>
                <a:close/>
                <a:moveTo>
                  <a:pt x="943" y="6718"/>
                </a:moveTo>
                <a:lnTo>
                  <a:pt x="6019" y="8086"/>
                </a:lnTo>
                <a:lnTo>
                  <a:pt x="6019" y="9332"/>
                </a:lnTo>
                <a:lnTo>
                  <a:pt x="943" y="8086"/>
                </a:lnTo>
                <a:close/>
                <a:moveTo>
                  <a:pt x="943" y="10244"/>
                </a:moveTo>
                <a:lnTo>
                  <a:pt x="6019" y="11430"/>
                </a:lnTo>
                <a:lnTo>
                  <a:pt x="6019" y="12676"/>
                </a:lnTo>
                <a:lnTo>
                  <a:pt x="943" y="11642"/>
                </a:lnTo>
                <a:close/>
                <a:moveTo>
                  <a:pt x="943" y="13801"/>
                </a:moveTo>
                <a:lnTo>
                  <a:pt x="6019" y="14743"/>
                </a:lnTo>
                <a:lnTo>
                  <a:pt x="6019" y="15989"/>
                </a:lnTo>
                <a:lnTo>
                  <a:pt x="943" y="15168"/>
                </a:lnTo>
                <a:close/>
                <a:moveTo>
                  <a:pt x="943" y="17357"/>
                </a:moveTo>
                <a:lnTo>
                  <a:pt x="6019" y="18117"/>
                </a:lnTo>
                <a:lnTo>
                  <a:pt x="6019" y="19333"/>
                </a:lnTo>
                <a:lnTo>
                  <a:pt x="943" y="18725"/>
                </a:lnTo>
                <a:close/>
                <a:moveTo>
                  <a:pt x="943" y="20883"/>
                </a:moveTo>
                <a:lnTo>
                  <a:pt x="6019" y="21430"/>
                </a:lnTo>
                <a:lnTo>
                  <a:pt x="6019" y="22646"/>
                </a:lnTo>
                <a:lnTo>
                  <a:pt x="943" y="22251"/>
                </a:lnTo>
                <a:close/>
                <a:moveTo>
                  <a:pt x="943" y="24439"/>
                </a:moveTo>
                <a:lnTo>
                  <a:pt x="6019" y="24773"/>
                </a:lnTo>
                <a:lnTo>
                  <a:pt x="6019" y="25959"/>
                </a:lnTo>
                <a:lnTo>
                  <a:pt x="943" y="25807"/>
                </a:lnTo>
                <a:close/>
                <a:moveTo>
                  <a:pt x="943" y="27995"/>
                </a:moveTo>
                <a:lnTo>
                  <a:pt x="6019" y="28117"/>
                </a:lnTo>
                <a:lnTo>
                  <a:pt x="6019" y="29302"/>
                </a:lnTo>
                <a:lnTo>
                  <a:pt x="943" y="29363"/>
                </a:lnTo>
                <a:close/>
                <a:moveTo>
                  <a:pt x="943" y="31521"/>
                </a:moveTo>
                <a:lnTo>
                  <a:pt x="6019" y="31460"/>
                </a:lnTo>
                <a:lnTo>
                  <a:pt x="6019" y="32615"/>
                </a:lnTo>
                <a:lnTo>
                  <a:pt x="943" y="32889"/>
                </a:lnTo>
                <a:close/>
                <a:moveTo>
                  <a:pt x="943" y="35077"/>
                </a:moveTo>
                <a:lnTo>
                  <a:pt x="6019" y="34773"/>
                </a:lnTo>
                <a:lnTo>
                  <a:pt x="6019" y="35959"/>
                </a:lnTo>
                <a:lnTo>
                  <a:pt x="943" y="36445"/>
                </a:lnTo>
                <a:close/>
                <a:moveTo>
                  <a:pt x="943" y="38603"/>
                </a:moveTo>
                <a:lnTo>
                  <a:pt x="6019" y="38117"/>
                </a:lnTo>
                <a:lnTo>
                  <a:pt x="6019" y="39272"/>
                </a:lnTo>
                <a:lnTo>
                  <a:pt x="943" y="39971"/>
                </a:lnTo>
                <a:close/>
                <a:moveTo>
                  <a:pt x="943" y="42160"/>
                </a:moveTo>
                <a:lnTo>
                  <a:pt x="6019" y="41461"/>
                </a:lnTo>
                <a:lnTo>
                  <a:pt x="6019" y="42616"/>
                </a:lnTo>
                <a:lnTo>
                  <a:pt x="943" y="43527"/>
                </a:lnTo>
                <a:close/>
                <a:moveTo>
                  <a:pt x="943" y="45716"/>
                </a:moveTo>
                <a:lnTo>
                  <a:pt x="6019" y="44804"/>
                </a:lnTo>
                <a:lnTo>
                  <a:pt x="6019" y="45929"/>
                </a:lnTo>
                <a:lnTo>
                  <a:pt x="943" y="47053"/>
                </a:lnTo>
                <a:close/>
                <a:moveTo>
                  <a:pt x="943" y="49242"/>
                </a:moveTo>
                <a:lnTo>
                  <a:pt x="6019" y="48148"/>
                </a:lnTo>
                <a:lnTo>
                  <a:pt x="6019" y="49242"/>
                </a:lnTo>
                <a:lnTo>
                  <a:pt x="943" y="5064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5993778" y="1719239"/>
            <a:ext cx="669447" cy="2676075"/>
          </a:xfrm>
          <a:custGeom>
            <a:rect b="b" l="l" r="r" t="t"/>
            <a:pathLst>
              <a:path extrusionOk="0" h="53102" w="13284">
                <a:moveTo>
                  <a:pt x="0" y="51065"/>
                </a:moveTo>
                <a:lnTo>
                  <a:pt x="13283" y="53101"/>
                </a:lnTo>
                <a:lnTo>
                  <a:pt x="13283" y="0"/>
                </a:lnTo>
                <a:lnTo>
                  <a:pt x="0" y="4559"/>
                </a:lnTo>
                <a:close/>
                <a:moveTo>
                  <a:pt x="10973" y="50457"/>
                </a:moveTo>
                <a:lnTo>
                  <a:pt x="8754" y="50153"/>
                </a:lnTo>
                <a:lnTo>
                  <a:pt x="8754" y="48663"/>
                </a:lnTo>
                <a:lnTo>
                  <a:pt x="10973" y="48846"/>
                </a:lnTo>
                <a:close/>
                <a:moveTo>
                  <a:pt x="10973" y="47752"/>
                </a:moveTo>
                <a:lnTo>
                  <a:pt x="8754" y="47508"/>
                </a:lnTo>
                <a:lnTo>
                  <a:pt x="8754" y="46019"/>
                </a:lnTo>
                <a:lnTo>
                  <a:pt x="10973" y="46171"/>
                </a:lnTo>
                <a:close/>
                <a:moveTo>
                  <a:pt x="10973" y="45077"/>
                </a:moveTo>
                <a:lnTo>
                  <a:pt x="8754" y="44894"/>
                </a:lnTo>
                <a:lnTo>
                  <a:pt x="8754" y="43405"/>
                </a:lnTo>
                <a:lnTo>
                  <a:pt x="10973" y="43496"/>
                </a:lnTo>
                <a:close/>
                <a:moveTo>
                  <a:pt x="10973" y="42402"/>
                </a:moveTo>
                <a:lnTo>
                  <a:pt x="8754" y="42250"/>
                </a:lnTo>
                <a:lnTo>
                  <a:pt x="8754" y="40791"/>
                </a:lnTo>
                <a:lnTo>
                  <a:pt x="10973" y="40821"/>
                </a:lnTo>
                <a:close/>
                <a:moveTo>
                  <a:pt x="10973" y="39727"/>
                </a:moveTo>
                <a:lnTo>
                  <a:pt x="8754" y="39606"/>
                </a:lnTo>
                <a:lnTo>
                  <a:pt x="8754" y="38147"/>
                </a:lnTo>
                <a:lnTo>
                  <a:pt x="10973" y="38147"/>
                </a:lnTo>
                <a:close/>
                <a:moveTo>
                  <a:pt x="10973" y="37022"/>
                </a:moveTo>
                <a:lnTo>
                  <a:pt x="8754" y="36992"/>
                </a:lnTo>
                <a:lnTo>
                  <a:pt x="8754" y="35502"/>
                </a:lnTo>
                <a:lnTo>
                  <a:pt x="10973" y="35441"/>
                </a:lnTo>
                <a:close/>
                <a:moveTo>
                  <a:pt x="10973" y="34347"/>
                </a:moveTo>
                <a:lnTo>
                  <a:pt x="8754" y="34347"/>
                </a:lnTo>
                <a:lnTo>
                  <a:pt x="8754" y="32858"/>
                </a:lnTo>
                <a:lnTo>
                  <a:pt x="10973" y="32736"/>
                </a:lnTo>
                <a:close/>
                <a:moveTo>
                  <a:pt x="10973" y="31672"/>
                </a:moveTo>
                <a:lnTo>
                  <a:pt x="8754" y="31733"/>
                </a:lnTo>
                <a:lnTo>
                  <a:pt x="8754" y="30244"/>
                </a:lnTo>
                <a:lnTo>
                  <a:pt x="10973" y="30061"/>
                </a:lnTo>
                <a:close/>
                <a:moveTo>
                  <a:pt x="10973" y="28967"/>
                </a:moveTo>
                <a:lnTo>
                  <a:pt x="8754" y="29089"/>
                </a:lnTo>
                <a:lnTo>
                  <a:pt x="8754" y="27630"/>
                </a:lnTo>
                <a:lnTo>
                  <a:pt x="10973" y="27387"/>
                </a:lnTo>
                <a:close/>
                <a:moveTo>
                  <a:pt x="10973" y="26292"/>
                </a:moveTo>
                <a:lnTo>
                  <a:pt x="8754" y="26475"/>
                </a:lnTo>
                <a:lnTo>
                  <a:pt x="8754" y="24985"/>
                </a:lnTo>
                <a:lnTo>
                  <a:pt x="10973" y="24712"/>
                </a:lnTo>
                <a:close/>
                <a:moveTo>
                  <a:pt x="10973" y="23618"/>
                </a:moveTo>
                <a:lnTo>
                  <a:pt x="8754" y="23861"/>
                </a:lnTo>
                <a:lnTo>
                  <a:pt x="8754" y="22371"/>
                </a:lnTo>
                <a:lnTo>
                  <a:pt x="10973" y="22037"/>
                </a:lnTo>
                <a:close/>
                <a:moveTo>
                  <a:pt x="8754" y="18572"/>
                </a:moveTo>
                <a:lnTo>
                  <a:pt x="8754" y="17113"/>
                </a:lnTo>
                <a:lnTo>
                  <a:pt x="10973" y="16657"/>
                </a:lnTo>
                <a:lnTo>
                  <a:pt x="10973" y="18237"/>
                </a:lnTo>
                <a:close/>
                <a:moveTo>
                  <a:pt x="10973" y="20943"/>
                </a:moveTo>
                <a:lnTo>
                  <a:pt x="8754" y="21216"/>
                </a:lnTo>
                <a:lnTo>
                  <a:pt x="8754" y="19727"/>
                </a:lnTo>
                <a:lnTo>
                  <a:pt x="10973" y="19362"/>
                </a:lnTo>
                <a:close/>
                <a:moveTo>
                  <a:pt x="10973" y="15563"/>
                </a:moveTo>
                <a:lnTo>
                  <a:pt x="8754" y="15958"/>
                </a:lnTo>
                <a:lnTo>
                  <a:pt x="8754" y="14468"/>
                </a:lnTo>
                <a:lnTo>
                  <a:pt x="10973" y="13952"/>
                </a:lnTo>
                <a:close/>
                <a:moveTo>
                  <a:pt x="10973" y="12888"/>
                </a:moveTo>
                <a:lnTo>
                  <a:pt x="8754" y="13344"/>
                </a:lnTo>
                <a:lnTo>
                  <a:pt x="8754" y="11854"/>
                </a:lnTo>
                <a:lnTo>
                  <a:pt x="10973" y="11307"/>
                </a:lnTo>
                <a:close/>
                <a:moveTo>
                  <a:pt x="10973" y="10213"/>
                </a:moveTo>
                <a:lnTo>
                  <a:pt x="8754" y="10699"/>
                </a:lnTo>
                <a:lnTo>
                  <a:pt x="8754" y="9210"/>
                </a:lnTo>
                <a:lnTo>
                  <a:pt x="10973" y="8602"/>
                </a:lnTo>
                <a:close/>
                <a:moveTo>
                  <a:pt x="10973" y="7508"/>
                </a:moveTo>
                <a:lnTo>
                  <a:pt x="8754" y="8055"/>
                </a:lnTo>
                <a:lnTo>
                  <a:pt x="8754" y="6596"/>
                </a:lnTo>
                <a:lnTo>
                  <a:pt x="10973" y="5927"/>
                </a:lnTo>
                <a:close/>
                <a:moveTo>
                  <a:pt x="8754" y="3952"/>
                </a:moveTo>
                <a:lnTo>
                  <a:pt x="10973" y="3252"/>
                </a:lnTo>
                <a:lnTo>
                  <a:pt x="10973" y="4833"/>
                </a:lnTo>
                <a:lnTo>
                  <a:pt x="8754" y="5441"/>
                </a:lnTo>
                <a:close/>
                <a:moveTo>
                  <a:pt x="5867" y="4833"/>
                </a:moveTo>
                <a:lnTo>
                  <a:pt x="7295" y="4407"/>
                </a:lnTo>
                <a:lnTo>
                  <a:pt x="7295" y="5836"/>
                </a:lnTo>
                <a:lnTo>
                  <a:pt x="5867" y="6201"/>
                </a:lnTo>
                <a:close/>
                <a:moveTo>
                  <a:pt x="5867" y="7417"/>
                </a:moveTo>
                <a:lnTo>
                  <a:pt x="7295" y="6991"/>
                </a:lnTo>
                <a:lnTo>
                  <a:pt x="7295" y="8420"/>
                </a:lnTo>
                <a:lnTo>
                  <a:pt x="5867" y="8754"/>
                </a:lnTo>
                <a:close/>
                <a:moveTo>
                  <a:pt x="5867" y="9970"/>
                </a:moveTo>
                <a:lnTo>
                  <a:pt x="7295" y="9575"/>
                </a:lnTo>
                <a:lnTo>
                  <a:pt x="7295" y="11003"/>
                </a:lnTo>
                <a:lnTo>
                  <a:pt x="5867" y="11338"/>
                </a:lnTo>
                <a:close/>
                <a:moveTo>
                  <a:pt x="5867" y="12523"/>
                </a:moveTo>
                <a:lnTo>
                  <a:pt x="7295" y="12158"/>
                </a:lnTo>
                <a:lnTo>
                  <a:pt x="7295" y="13587"/>
                </a:lnTo>
                <a:lnTo>
                  <a:pt x="5867" y="13891"/>
                </a:lnTo>
                <a:close/>
                <a:moveTo>
                  <a:pt x="5867" y="15076"/>
                </a:moveTo>
                <a:lnTo>
                  <a:pt x="7295" y="14772"/>
                </a:lnTo>
                <a:lnTo>
                  <a:pt x="7295" y="16201"/>
                </a:lnTo>
                <a:lnTo>
                  <a:pt x="5867" y="16444"/>
                </a:lnTo>
                <a:close/>
                <a:moveTo>
                  <a:pt x="5867" y="17630"/>
                </a:moveTo>
                <a:lnTo>
                  <a:pt x="7295" y="17356"/>
                </a:lnTo>
                <a:lnTo>
                  <a:pt x="7295" y="18785"/>
                </a:lnTo>
                <a:lnTo>
                  <a:pt x="5867" y="18997"/>
                </a:lnTo>
                <a:close/>
                <a:moveTo>
                  <a:pt x="5867" y="20183"/>
                </a:moveTo>
                <a:lnTo>
                  <a:pt x="7295" y="19940"/>
                </a:lnTo>
                <a:lnTo>
                  <a:pt x="7295" y="21368"/>
                </a:lnTo>
                <a:lnTo>
                  <a:pt x="5867" y="21551"/>
                </a:lnTo>
                <a:close/>
                <a:moveTo>
                  <a:pt x="5867" y="22766"/>
                </a:moveTo>
                <a:lnTo>
                  <a:pt x="7295" y="22554"/>
                </a:lnTo>
                <a:lnTo>
                  <a:pt x="7295" y="23982"/>
                </a:lnTo>
                <a:lnTo>
                  <a:pt x="5867" y="24104"/>
                </a:lnTo>
                <a:close/>
                <a:moveTo>
                  <a:pt x="5867" y="25320"/>
                </a:moveTo>
                <a:lnTo>
                  <a:pt x="7295" y="25137"/>
                </a:lnTo>
                <a:lnTo>
                  <a:pt x="7295" y="26566"/>
                </a:lnTo>
                <a:lnTo>
                  <a:pt x="5867" y="26687"/>
                </a:lnTo>
                <a:close/>
                <a:moveTo>
                  <a:pt x="5867" y="27873"/>
                </a:moveTo>
                <a:lnTo>
                  <a:pt x="7295" y="27721"/>
                </a:lnTo>
                <a:lnTo>
                  <a:pt x="7295" y="29150"/>
                </a:lnTo>
                <a:lnTo>
                  <a:pt x="5867" y="29241"/>
                </a:lnTo>
                <a:close/>
                <a:moveTo>
                  <a:pt x="5867" y="30426"/>
                </a:moveTo>
                <a:lnTo>
                  <a:pt x="7295" y="30335"/>
                </a:lnTo>
                <a:lnTo>
                  <a:pt x="7295" y="31764"/>
                </a:lnTo>
                <a:lnTo>
                  <a:pt x="5867" y="31794"/>
                </a:lnTo>
                <a:close/>
                <a:moveTo>
                  <a:pt x="5867" y="32979"/>
                </a:moveTo>
                <a:lnTo>
                  <a:pt x="7295" y="32919"/>
                </a:lnTo>
                <a:lnTo>
                  <a:pt x="7295" y="34347"/>
                </a:lnTo>
                <a:lnTo>
                  <a:pt x="5867" y="34347"/>
                </a:lnTo>
                <a:close/>
                <a:moveTo>
                  <a:pt x="5867" y="35563"/>
                </a:moveTo>
                <a:lnTo>
                  <a:pt x="7295" y="35502"/>
                </a:lnTo>
                <a:lnTo>
                  <a:pt x="7295" y="36931"/>
                </a:lnTo>
                <a:lnTo>
                  <a:pt x="5867" y="36900"/>
                </a:lnTo>
                <a:close/>
                <a:moveTo>
                  <a:pt x="5867" y="38116"/>
                </a:moveTo>
                <a:lnTo>
                  <a:pt x="7295" y="38116"/>
                </a:lnTo>
                <a:lnTo>
                  <a:pt x="7295" y="39545"/>
                </a:lnTo>
                <a:lnTo>
                  <a:pt x="5867" y="39484"/>
                </a:lnTo>
                <a:close/>
                <a:moveTo>
                  <a:pt x="5867" y="40669"/>
                </a:moveTo>
                <a:lnTo>
                  <a:pt x="7295" y="40700"/>
                </a:lnTo>
                <a:lnTo>
                  <a:pt x="7295" y="42128"/>
                </a:lnTo>
                <a:lnTo>
                  <a:pt x="5867" y="42037"/>
                </a:lnTo>
                <a:close/>
                <a:moveTo>
                  <a:pt x="5867" y="43223"/>
                </a:moveTo>
                <a:lnTo>
                  <a:pt x="7295" y="43283"/>
                </a:lnTo>
                <a:lnTo>
                  <a:pt x="7295" y="44712"/>
                </a:lnTo>
                <a:lnTo>
                  <a:pt x="5867" y="44590"/>
                </a:lnTo>
                <a:close/>
                <a:moveTo>
                  <a:pt x="5867" y="45776"/>
                </a:moveTo>
                <a:lnTo>
                  <a:pt x="7295" y="45867"/>
                </a:lnTo>
                <a:lnTo>
                  <a:pt x="7295" y="47296"/>
                </a:lnTo>
                <a:lnTo>
                  <a:pt x="5867" y="47144"/>
                </a:lnTo>
                <a:close/>
                <a:moveTo>
                  <a:pt x="5867" y="48360"/>
                </a:moveTo>
                <a:lnTo>
                  <a:pt x="7295" y="48481"/>
                </a:lnTo>
                <a:lnTo>
                  <a:pt x="7295" y="49910"/>
                </a:lnTo>
                <a:lnTo>
                  <a:pt x="5867" y="49697"/>
                </a:lnTo>
                <a:close/>
                <a:moveTo>
                  <a:pt x="4712" y="49575"/>
                </a:moveTo>
                <a:lnTo>
                  <a:pt x="3678" y="49454"/>
                </a:lnTo>
                <a:lnTo>
                  <a:pt x="3678" y="48177"/>
                </a:lnTo>
                <a:lnTo>
                  <a:pt x="4712" y="48268"/>
                </a:lnTo>
                <a:close/>
                <a:moveTo>
                  <a:pt x="4712" y="47052"/>
                </a:moveTo>
                <a:lnTo>
                  <a:pt x="3678" y="46931"/>
                </a:lnTo>
                <a:lnTo>
                  <a:pt x="3678" y="45654"/>
                </a:lnTo>
                <a:lnTo>
                  <a:pt x="4712" y="45745"/>
                </a:lnTo>
                <a:close/>
                <a:moveTo>
                  <a:pt x="3678" y="44438"/>
                </a:moveTo>
                <a:lnTo>
                  <a:pt x="3678" y="43162"/>
                </a:lnTo>
                <a:lnTo>
                  <a:pt x="4712" y="43192"/>
                </a:lnTo>
                <a:lnTo>
                  <a:pt x="4712" y="44530"/>
                </a:lnTo>
                <a:close/>
                <a:moveTo>
                  <a:pt x="4712" y="41976"/>
                </a:moveTo>
                <a:lnTo>
                  <a:pt x="3678" y="41916"/>
                </a:lnTo>
                <a:lnTo>
                  <a:pt x="3678" y="40669"/>
                </a:lnTo>
                <a:lnTo>
                  <a:pt x="4712" y="40669"/>
                </a:lnTo>
                <a:close/>
                <a:moveTo>
                  <a:pt x="3678" y="39423"/>
                </a:moveTo>
                <a:lnTo>
                  <a:pt x="3678" y="38147"/>
                </a:lnTo>
                <a:lnTo>
                  <a:pt x="4712" y="38147"/>
                </a:lnTo>
                <a:lnTo>
                  <a:pt x="4712" y="39454"/>
                </a:lnTo>
                <a:close/>
                <a:moveTo>
                  <a:pt x="4712" y="36931"/>
                </a:moveTo>
                <a:lnTo>
                  <a:pt x="3678" y="36931"/>
                </a:lnTo>
                <a:lnTo>
                  <a:pt x="3678" y="35654"/>
                </a:lnTo>
                <a:lnTo>
                  <a:pt x="4712" y="35624"/>
                </a:lnTo>
                <a:close/>
                <a:moveTo>
                  <a:pt x="3678" y="34408"/>
                </a:moveTo>
                <a:lnTo>
                  <a:pt x="3678" y="33131"/>
                </a:lnTo>
                <a:lnTo>
                  <a:pt x="4712" y="33071"/>
                </a:lnTo>
                <a:lnTo>
                  <a:pt x="4712" y="34378"/>
                </a:lnTo>
                <a:close/>
                <a:moveTo>
                  <a:pt x="4712" y="31855"/>
                </a:moveTo>
                <a:lnTo>
                  <a:pt x="3678" y="31885"/>
                </a:lnTo>
                <a:lnTo>
                  <a:pt x="3678" y="30639"/>
                </a:lnTo>
                <a:lnTo>
                  <a:pt x="4712" y="30548"/>
                </a:lnTo>
                <a:close/>
                <a:moveTo>
                  <a:pt x="4712" y="29332"/>
                </a:moveTo>
                <a:lnTo>
                  <a:pt x="3678" y="29393"/>
                </a:lnTo>
                <a:lnTo>
                  <a:pt x="3678" y="28116"/>
                </a:lnTo>
                <a:lnTo>
                  <a:pt x="4712" y="28025"/>
                </a:lnTo>
                <a:close/>
                <a:moveTo>
                  <a:pt x="4712" y="26809"/>
                </a:moveTo>
                <a:lnTo>
                  <a:pt x="3678" y="26870"/>
                </a:lnTo>
                <a:lnTo>
                  <a:pt x="3678" y="25624"/>
                </a:lnTo>
                <a:lnTo>
                  <a:pt x="4712" y="25472"/>
                </a:lnTo>
                <a:close/>
                <a:moveTo>
                  <a:pt x="4712" y="24256"/>
                </a:moveTo>
                <a:lnTo>
                  <a:pt x="3678" y="24377"/>
                </a:lnTo>
                <a:lnTo>
                  <a:pt x="3678" y="23101"/>
                </a:lnTo>
                <a:lnTo>
                  <a:pt x="4712" y="22949"/>
                </a:lnTo>
                <a:close/>
                <a:moveTo>
                  <a:pt x="4712" y="21733"/>
                </a:moveTo>
                <a:lnTo>
                  <a:pt x="3678" y="21855"/>
                </a:lnTo>
                <a:lnTo>
                  <a:pt x="3678" y="20608"/>
                </a:lnTo>
                <a:lnTo>
                  <a:pt x="4712" y="20426"/>
                </a:lnTo>
                <a:close/>
                <a:moveTo>
                  <a:pt x="4712" y="19210"/>
                </a:moveTo>
                <a:lnTo>
                  <a:pt x="3678" y="19362"/>
                </a:lnTo>
                <a:lnTo>
                  <a:pt x="3678" y="18086"/>
                </a:lnTo>
                <a:lnTo>
                  <a:pt x="4712" y="17873"/>
                </a:lnTo>
                <a:close/>
                <a:moveTo>
                  <a:pt x="4712" y="16657"/>
                </a:moveTo>
                <a:lnTo>
                  <a:pt x="3678" y="16839"/>
                </a:lnTo>
                <a:lnTo>
                  <a:pt x="3678" y="15593"/>
                </a:lnTo>
                <a:lnTo>
                  <a:pt x="4712" y="15350"/>
                </a:lnTo>
                <a:close/>
                <a:moveTo>
                  <a:pt x="4712" y="14134"/>
                </a:moveTo>
                <a:lnTo>
                  <a:pt x="3678" y="14347"/>
                </a:lnTo>
                <a:lnTo>
                  <a:pt x="3678" y="13070"/>
                </a:lnTo>
                <a:lnTo>
                  <a:pt x="4712" y="12827"/>
                </a:lnTo>
                <a:close/>
                <a:moveTo>
                  <a:pt x="3678" y="11824"/>
                </a:moveTo>
                <a:lnTo>
                  <a:pt x="3678" y="10578"/>
                </a:lnTo>
                <a:lnTo>
                  <a:pt x="4712" y="10304"/>
                </a:lnTo>
                <a:lnTo>
                  <a:pt x="4712" y="11611"/>
                </a:lnTo>
                <a:close/>
                <a:moveTo>
                  <a:pt x="4712" y="9058"/>
                </a:moveTo>
                <a:lnTo>
                  <a:pt x="3678" y="9332"/>
                </a:lnTo>
                <a:lnTo>
                  <a:pt x="3678" y="8055"/>
                </a:lnTo>
                <a:lnTo>
                  <a:pt x="4712" y="7751"/>
                </a:lnTo>
                <a:close/>
                <a:moveTo>
                  <a:pt x="3678" y="5563"/>
                </a:moveTo>
                <a:lnTo>
                  <a:pt x="4712" y="5228"/>
                </a:lnTo>
                <a:lnTo>
                  <a:pt x="4712" y="6535"/>
                </a:lnTo>
                <a:lnTo>
                  <a:pt x="3678" y="6809"/>
                </a:lnTo>
                <a:close/>
                <a:moveTo>
                  <a:pt x="2675" y="49363"/>
                </a:moveTo>
                <a:lnTo>
                  <a:pt x="1794" y="49211"/>
                </a:lnTo>
                <a:lnTo>
                  <a:pt x="1794" y="48025"/>
                </a:lnTo>
                <a:lnTo>
                  <a:pt x="2675" y="48116"/>
                </a:lnTo>
                <a:close/>
                <a:moveTo>
                  <a:pt x="2675" y="46870"/>
                </a:moveTo>
                <a:lnTo>
                  <a:pt x="1794" y="46749"/>
                </a:lnTo>
                <a:lnTo>
                  <a:pt x="1794" y="45563"/>
                </a:lnTo>
                <a:lnTo>
                  <a:pt x="2675" y="45624"/>
                </a:lnTo>
                <a:close/>
                <a:moveTo>
                  <a:pt x="2675" y="44378"/>
                </a:moveTo>
                <a:lnTo>
                  <a:pt x="1794" y="44286"/>
                </a:lnTo>
                <a:lnTo>
                  <a:pt x="1794" y="43101"/>
                </a:lnTo>
                <a:lnTo>
                  <a:pt x="2675" y="43162"/>
                </a:lnTo>
                <a:close/>
                <a:moveTo>
                  <a:pt x="2675" y="41885"/>
                </a:moveTo>
                <a:lnTo>
                  <a:pt x="1794" y="41824"/>
                </a:lnTo>
                <a:lnTo>
                  <a:pt x="1794" y="40639"/>
                </a:lnTo>
                <a:lnTo>
                  <a:pt x="2675" y="40639"/>
                </a:lnTo>
                <a:close/>
                <a:moveTo>
                  <a:pt x="2675" y="39393"/>
                </a:moveTo>
                <a:lnTo>
                  <a:pt x="1794" y="39362"/>
                </a:lnTo>
                <a:lnTo>
                  <a:pt x="1794" y="38177"/>
                </a:lnTo>
                <a:lnTo>
                  <a:pt x="2675" y="38177"/>
                </a:lnTo>
                <a:close/>
                <a:moveTo>
                  <a:pt x="2675" y="36931"/>
                </a:moveTo>
                <a:lnTo>
                  <a:pt x="1794" y="36931"/>
                </a:lnTo>
                <a:lnTo>
                  <a:pt x="1794" y="35745"/>
                </a:lnTo>
                <a:lnTo>
                  <a:pt x="2675" y="35715"/>
                </a:lnTo>
                <a:close/>
                <a:moveTo>
                  <a:pt x="2675" y="34438"/>
                </a:moveTo>
                <a:lnTo>
                  <a:pt x="1794" y="34438"/>
                </a:lnTo>
                <a:lnTo>
                  <a:pt x="1794" y="33253"/>
                </a:lnTo>
                <a:lnTo>
                  <a:pt x="2675" y="33192"/>
                </a:lnTo>
                <a:close/>
                <a:moveTo>
                  <a:pt x="2675" y="31946"/>
                </a:moveTo>
                <a:lnTo>
                  <a:pt x="1794" y="31976"/>
                </a:lnTo>
                <a:lnTo>
                  <a:pt x="1794" y="30791"/>
                </a:lnTo>
                <a:lnTo>
                  <a:pt x="2675" y="30730"/>
                </a:lnTo>
                <a:close/>
                <a:moveTo>
                  <a:pt x="2675" y="29453"/>
                </a:moveTo>
                <a:lnTo>
                  <a:pt x="1794" y="29514"/>
                </a:lnTo>
                <a:lnTo>
                  <a:pt x="1794" y="28329"/>
                </a:lnTo>
                <a:lnTo>
                  <a:pt x="2675" y="28238"/>
                </a:lnTo>
                <a:close/>
                <a:moveTo>
                  <a:pt x="2675" y="26991"/>
                </a:moveTo>
                <a:lnTo>
                  <a:pt x="1794" y="27052"/>
                </a:lnTo>
                <a:lnTo>
                  <a:pt x="1794" y="25867"/>
                </a:lnTo>
                <a:lnTo>
                  <a:pt x="2675" y="25745"/>
                </a:lnTo>
                <a:close/>
                <a:moveTo>
                  <a:pt x="2675" y="24499"/>
                </a:moveTo>
                <a:lnTo>
                  <a:pt x="1794" y="24590"/>
                </a:lnTo>
                <a:lnTo>
                  <a:pt x="1794" y="23405"/>
                </a:lnTo>
                <a:lnTo>
                  <a:pt x="2675" y="23253"/>
                </a:lnTo>
                <a:close/>
                <a:moveTo>
                  <a:pt x="2675" y="22007"/>
                </a:moveTo>
                <a:lnTo>
                  <a:pt x="1794" y="22128"/>
                </a:lnTo>
                <a:lnTo>
                  <a:pt x="1794" y="20943"/>
                </a:lnTo>
                <a:lnTo>
                  <a:pt x="2675" y="20791"/>
                </a:lnTo>
                <a:close/>
                <a:moveTo>
                  <a:pt x="2675" y="19514"/>
                </a:moveTo>
                <a:lnTo>
                  <a:pt x="1794" y="19666"/>
                </a:lnTo>
                <a:lnTo>
                  <a:pt x="1794" y="18481"/>
                </a:lnTo>
                <a:lnTo>
                  <a:pt x="2675" y="18298"/>
                </a:lnTo>
                <a:close/>
                <a:moveTo>
                  <a:pt x="2675" y="17052"/>
                </a:moveTo>
                <a:lnTo>
                  <a:pt x="1794" y="17204"/>
                </a:lnTo>
                <a:lnTo>
                  <a:pt x="1794" y="16019"/>
                </a:lnTo>
                <a:lnTo>
                  <a:pt x="2675" y="15806"/>
                </a:lnTo>
                <a:close/>
                <a:moveTo>
                  <a:pt x="2675" y="14560"/>
                </a:moveTo>
                <a:lnTo>
                  <a:pt x="1794" y="14742"/>
                </a:lnTo>
                <a:lnTo>
                  <a:pt x="1794" y="13557"/>
                </a:lnTo>
                <a:lnTo>
                  <a:pt x="2675" y="13313"/>
                </a:lnTo>
                <a:close/>
                <a:moveTo>
                  <a:pt x="2675" y="12067"/>
                </a:moveTo>
                <a:lnTo>
                  <a:pt x="1702" y="12280"/>
                </a:lnTo>
                <a:lnTo>
                  <a:pt x="1702" y="11095"/>
                </a:lnTo>
                <a:lnTo>
                  <a:pt x="2584" y="10851"/>
                </a:lnTo>
                <a:close/>
                <a:moveTo>
                  <a:pt x="2675" y="9575"/>
                </a:moveTo>
                <a:lnTo>
                  <a:pt x="1794" y="9788"/>
                </a:lnTo>
                <a:lnTo>
                  <a:pt x="1794" y="8602"/>
                </a:lnTo>
                <a:lnTo>
                  <a:pt x="2675" y="8359"/>
                </a:lnTo>
                <a:close/>
                <a:moveTo>
                  <a:pt x="1794" y="6170"/>
                </a:moveTo>
                <a:lnTo>
                  <a:pt x="2675" y="5866"/>
                </a:lnTo>
                <a:lnTo>
                  <a:pt x="2675" y="7113"/>
                </a:lnTo>
                <a:lnTo>
                  <a:pt x="1702" y="7356"/>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7312551" y="1250527"/>
            <a:ext cx="364658" cy="3089617"/>
          </a:xfrm>
          <a:custGeom>
            <a:rect b="b" l="l" r="r" t="t"/>
            <a:pathLst>
              <a:path extrusionOk="0" h="61308" w="7236">
                <a:moveTo>
                  <a:pt x="1" y="0"/>
                </a:moveTo>
                <a:lnTo>
                  <a:pt x="1" y="61308"/>
                </a:lnTo>
                <a:lnTo>
                  <a:pt x="7235" y="59271"/>
                </a:lnTo>
                <a:lnTo>
                  <a:pt x="7235" y="2432"/>
                </a:lnTo>
                <a:close/>
                <a:moveTo>
                  <a:pt x="5533" y="56931"/>
                </a:moveTo>
                <a:lnTo>
                  <a:pt x="1430" y="58025"/>
                </a:lnTo>
                <a:lnTo>
                  <a:pt x="1430" y="56384"/>
                </a:lnTo>
                <a:lnTo>
                  <a:pt x="5533" y="55624"/>
                </a:lnTo>
                <a:close/>
                <a:moveTo>
                  <a:pt x="5533" y="51247"/>
                </a:moveTo>
                <a:lnTo>
                  <a:pt x="1430" y="52129"/>
                </a:lnTo>
                <a:lnTo>
                  <a:pt x="1430" y="50518"/>
                </a:lnTo>
                <a:lnTo>
                  <a:pt x="5533" y="49940"/>
                </a:lnTo>
                <a:close/>
                <a:moveTo>
                  <a:pt x="5533" y="45593"/>
                </a:moveTo>
                <a:lnTo>
                  <a:pt x="1430" y="46232"/>
                </a:lnTo>
                <a:lnTo>
                  <a:pt x="1430" y="44621"/>
                </a:lnTo>
                <a:lnTo>
                  <a:pt x="5533" y="44256"/>
                </a:lnTo>
                <a:close/>
                <a:moveTo>
                  <a:pt x="5533" y="39940"/>
                </a:moveTo>
                <a:lnTo>
                  <a:pt x="1430" y="40335"/>
                </a:lnTo>
                <a:lnTo>
                  <a:pt x="1430" y="38694"/>
                </a:lnTo>
                <a:lnTo>
                  <a:pt x="5533" y="38542"/>
                </a:lnTo>
                <a:close/>
                <a:moveTo>
                  <a:pt x="5533" y="34286"/>
                </a:moveTo>
                <a:lnTo>
                  <a:pt x="1430" y="34438"/>
                </a:lnTo>
                <a:lnTo>
                  <a:pt x="1430" y="32827"/>
                </a:lnTo>
                <a:lnTo>
                  <a:pt x="5533" y="32888"/>
                </a:lnTo>
                <a:close/>
                <a:moveTo>
                  <a:pt x="5533" y="28633"/>
                </a:moveTo>
                <a:lnTo>
                  <a:pt x="1430" y="28542"/>
                </a:lnTo>
                <a:lnTo>
                  <a:pt x="1430" y="26931"/>
                </a:lnTo>
                <a:lnTo>
                  <a:pt x="5533" y="27204"/>
                </a:lnTo>
                <a:close/>
                <a:moveTo>
                  <a:pt x="5533" y="22979"/>
                </a:moveTo>
                <a:lnTo>
                  <a:pt x="1430" y="22645"/>
                </a:lnTo>
                <a:lnTo>
                  <a:pt x="1430" y="21034"/>
                </a:lnTo>
                <a:lnTo>
                  <a:pt x="5533" y="21551"/>
                </a:lnTo>
                <a:close/>
                <a:moveTo>
                  <a:pt x="5533" y="17295"/>
                </a:moveTo>
                <a:lnTo>
                  <a:pt x="1430" y="16748"/>
                </a:lnTo>
                <a:lnTo>
                  <a:pt x="1430" y="15137"/>
                </a:lnTo>
                <a:lnTo>
                  <a:pt x="5533" y="15867"/>
                </a:lnTo>
                <a:close/>
                <a:moveTo>
                  <a:pt x="5533" y="11642"/>
                </a:moveTo>
                <a:lnTo>
                  <a:pt x="1430" y="10851"/>
                </a:lnTo>
                <a:lnTo>
                  <a:pt x="1430" y="9240"/>
                </a:lnTo>
                <a:lnTo>
                  <a:pt x="5533" y="10183"/>
                </a:lnTo>
                <a:close/>
                <a:moveTo>
                  <a:pt x="5533" y="6018"/>
                </a:moveTo>
                <a:lnTo>
                  <a:pt x="1430" y="4985"/>
                </a:lnTo>
                <a:lnTo>
                  <a:pt x="1430" y="3344"/>
                </a:lnTo>
                <a:lnTo>
                  <a:pt x="5533" y="449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6883701" y="1239793"/>
            <a:ext cx="399834" cy="3100351"/>
          </a:xfrm>
          <a:custGeom>
            <a:rect b="b" l="l" r="r" t="t"/>
            <a:pathLst>
              <a:path extrusionOk="0" h="61521" w="7934">
                <a:moveTo>
                  <a:pt x="0" y="10213"/>
                </a:moveTo>
                <a:lnTo>
                  <a:pt x="3374" y="11277"/>
                </a:lnTo>
                <a:lnTo>
                  <a:pt x="3374" y="60974"/>
                </a:lnTo>
                <a:lnTo>
                  <a:pt x="7933" y="61521"/>
                </a:lnTo>
                <a:lnTo>
                  <a:pt x="7933" y="0"/>
                </a:lnTo>
                <a:lnTo>
                  <a:pt x="0" y="3861"/>
                </a:lnTo>
                <a:close/>
                <a:moveTo>
                  <a:pt x="6353" y="55928"/>
                </a:moveTo>
                <a:lnTo>
                  <a:pt x="4134" y="55472"/>
                </a:lnTo>
                <a:lnTo>
                  <a:pt x="4134" y="53861"/>
                </a:lnTo>
                <a:lnTo>
                  <a:pt x="6353" y="54196"/>
                </a:lnTo>
                <a:close/>
                <a:moveTo>
                  <a:pt x="6353" y="52797"/>
                </a:moveTo>
                <a:lnTo>
                  <a:pt x="4134" y="52402"/>
                </a:lnTo>
                <a:lnTo>
                  <a:pt x="4134" y="50791"/>
                </a:lnTo>
                <a:lnTo>
                  <a:pt x="6353" y="51065"/>
                </a:lnTo>
                <a:close/>
                <a:moveTo>
                  <a:pt x="6353" y="49667"/>
                </a:moveTo>
                <a:lnTo>
                  <a:pt x="4134" y="49332"/>
                </a:lnTo>
                <a:lnTo>
                  <a:pt x="4134" y="47721"/>
                </a:lnTo>
                <a:lnTo>
                  <a:pt x="6353" y="47934"/>
                </a:lnTo>
                <a:close/>
                <a:moveTo>
                  <a:pt x="6353" y="46506"/>
                </a:moveTo>
                <a:lnTo>
                  <a:pt x="4134" y="46262"/>
                </a:lnTo>
                <a:lnTo>
                  <a:pt x="4134" y="44651"/>
                </a:lnTo>
                <a:lnTo>
                  <a:pt x="6353" y="44773"/>
                </a:lnTo>
                <a:close/>
                <a:moveTo>
                  <a:pt x="6353" y="43375"/>
                </a:moveTo>
                <a:lnTo>
                  <a:pt x="4134" y="43192"/>
                </a:lnTo>
                <a:lnTo>
                  <a:pt x="4134" y="41581"/>
                </a:lnTo>
                <a:lnTo>
                  <a:pt x="6353" y="41642"/>
                </a:lnTo>
                <a:close/>
                <a:moveTo>
                  <a:pt x="6353" y="40244"/>
                </a:moveTo>
                <a:lnTo>
                  <a:pt x="4134" y="40122"/>
                </a:lnTo>
                <a:lnTo>
                  <a:pt x="4134" y="38512"/>
                </a:lnTo>
                <a:lnTo>
                  <a:pt x="6353" y="38481"/>
                </a:lnTo>
                <a:close/>
                <a:moveTo>
                  <a:pt x="6353" y="37083"/>
                </a:moveTo>
                <a:lnTo>
                  <a:pt x="4134" y="37053"/>
                </a:lnTo>
                <a:lnTo>
                  <a:pt x="4134" y="35442"/>
                </a:lnTo>
                <a:lnTo>
                  <a:pt x="6353" y="35350"/>
                </a:lnTo>
                <a:close/>
                <a:moveTo>
                  <a:pt x="6353" y="33952"/>
                </a:moveTo>
                <a:lnTo>
                  <a:pt x="4134" y="33983"/>
                </a:lnTo>
                <a:lnTo>
                  <a:pt x="4134" y="32372"/>
                </a:lnTo>
                <a:lnTo>
                  <a:pt x="6353" y="32220"/>
                </a:lnTo>
                <a:close/>
                <a:moveTo>
                  <a:pt x="6353" y="30791"/>
                </a:moveTo>
                <a:lnTo>
                  <a:pt x="4134" y="30913"/>
                </a:lnTo>
                <a:lnTo>
                  <a:pt x="4134" y="29302"/>
                </a:lnTo>
                <a:lnTo>
                  <a:pt x="6353" y="29058"/>
                </a:lnTo>
                <a:close/>
                <a:moveTo>
                  <a:pt x="6353" y="27660"/>
                </a:moveTo>
                <a:lnTo>
                  <a:pt x="4134" y="27843"/>
                </a:lnTo>
                <a:lnTo>
                  <a:pt x="4134" y="26232"/>
                </a:lnTo>
                <a:lnTo>
                  <a:pt x="6353" y="25928"/>
                </a:lnTo>
                <a:close/>
                <a:moveTo>
                  <a:pt x="6353" y="24530"/>
                </a:moveTo>
                <a:lnTo>
                  <a:pt x="4134" y="24803"/>
                </a:lnTo>
                <a:lnTo>
                  <a:pt x="4134" y="23162"/>
                </a:lnTo>
                <a:lnTo>
                  <a:pt x="6353" y="22797"/>
                </a:lnTo>
                <a:close/>
                <a:moveTo>
                  <a:pt x="6353" y="21368"/>
                </a:moveTo>
                <a:lnTo>
                  <a:pt x="4134" y="21733"/>
                </a:lnTo>
                <a:lnTo>
                  <a:pt x="4134" y="20092"/>
                </a:lnTo>
                <a:lnTo>
                  <a:pt x="6353" y="19636"/>
                </a:lnTo>
                <a:close/>
                <a:moveTo>
                  <a:pt x="6353" y="18238"/>
                </a:moveTo>
                <a:lnTo>
                  <a:pt x="4134" y="18663"/>
                </a:lnTo>
                <a:lnTo>
                  <a:pt x="4134" y="17022"/>
                </a:lnTo>
                <a:lnTo>
                  <a:pt x="6353" y="16505"/>
                </a:lnTo>
                <a:close/>
                <a:moveTo>
                  <a:pt x="6353" y="15107"/>
                </a:moveTo>
                <a:lnTo>
                  <a:pt x="4134" y="15593"/>
                </a:lnTo>
                <a:lnTo>
                  <a:pt x="4134" y="13982"/>
                </a:lnTo>
                <a:lnTo>
                  <a:pt x="6353" y="13374"/>
                </a:lnTo>
                <a:close/>
                <a:moveTo>
                  <a:pt x="6353" y="11946"/>
                </a:moveTo>
                <a:lnTo>
                  <a:pt x="4134" y="12523"/>
                </a:lnTo>
                <a:lnTo>
                  <a:pt x="4134" y="10912"/>
                </a:lnTo>
                <a:lnTo>
                  <a:pt x="6353" y="10213"/>
                </a:lnTo>
                <a:close/>
                <a:moveTo>
                  <a:pt x="6353" y="8815"/>
                </a:moveTo>
                <a:lnTo>
                  <a:pt x="4134" y="9453"/>
                </a:lnTo>
                <a:lnTo>
                  <a:pt x="4134" y="7842"/>
                </a:lnTo>
                <a:lnTo>
                  <a:pt x="6353" y="7082"/>
                </a:lnTo>
                <a:close/>
                <a:moveTo>
                  <a:pt x="4134" y="4772"/>
                </a:moveTo>
                <a:lnTo>
                  <a:pt x="6353" y="3952"/>
                </a:lnTo>
                <a:lnTo>
                  <a:pt x="6353" y="5684"/>
                </a:lnTo>
                <a:lnTo>
                  <a:pt x="4134" y="6383"/>
                </a:lnTo>
                <a:close/>
                <a:moveTo>
                  <a:pt x="4134" y="56931"/>
                </a:moveTo>
                <a:lnTo>
                  <a:pt x="6353" y="57357"/>
                </a:lnTo>
                <a:lnTo>
                  <a:pt x="6353" y="59089"/>
                </a:lnTo>
                <a:lnTo>
                  <a:pt x="4134" y="58542"/>
                </a:lnTo>
                <a:close/>
                <a:moveTo>
                  <a:pt x="2736" y="9727"/>
                </a:moveTo>
                <a:lnTo>
                  <a:pt x="1003" y="10274"/>
                </a:lnTo>
                <a:lnTo>
                  <a:pt x="1003" y="9028"/>
                </a:lnTo>
                <a:lnTo>
                  <a:pt x="2736" y="8390"/>
                </a:lnTo>
                <a:close/>
                <a:moveTo>
                  <a:pt x="1003" y="6049"/>
                </a:moveTo>
                <a:lnTo>
                  <a:pt x="2736" y="5350"/>
                </a:lnTo>
                <a:lnTo>
                  <a:pt x="2736" y="6718"/>
                </a:lnTo>
                <a:lnTo>
                  <a:pt x="1003" y="732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8076954" y="2829717"/>
            <a:ext cx="186915" cy="1456819"/>
          </a:xfrm>
          <a:custGeom>
            <a:rect b="b" l="l" r="r" t="t"/>
            <a:pathLst>
              <a:path extrusionOk="0" h="28908" w="3709">
                <a:moveTo>
                  <a:pt x="0" y="1"/>
                </a:moveTo>
                <a:lnTo>
                  <a:pt x="0" y="28907"/>
                </a:lnTo>
                <a:lnTo>
                  <a:pt x="3709" y="28026"/>
                </a:lnTo>
                <a:lnTo>
                  <a:pt x="3709" y="1217"/>
                </a:lnTo>
                <a:close/>
                <a:moveTo>
                  <a:pt x="3222" y="26415"/>
                </a:moveTo>
                <a:lnTo>
                  <a:pt x="517" y="27144"/>
                </a:lnTo>
                <a:lnTo>
                  <a:pt x="517" y="26415"/>
                </a:lnTo>
                <a:lnTo>
                  <a:pt x="3222" y="25807"/>
                </a:lnTo>
                <a:close/>
                <a:moveTo>
                  <a:pt x="3222" y="24621"/>
                </a:moveTo>
                <a:lnTo>
                  <a:pt x="517" y="25260"/>
                </a:lnTo>
                <a:lnTo>
                  <a:pt x="517" y="24500"/>
                </a:lnTo>
                <a:lnTo>
                  <a:pt x="3222" y="24013"/>
                </a:lnTo>
                <a:close/>
                <a:moveTo>
                  <a:pt x="3222" y="22828"/>
                </a:moveTo>
                <a:lnTo>
                  <a:pt x="517" y="23345"/>
                </a:lnTo>
                <a:lnTo>
                  <a:pt x="517" y="22615"/>
                </a:lnTo>
                <a:lnTo>
                  <a:pt x="3222" y="22220"/>
                </a:lnTo>
                <a:close/>
                <a:moveTo>
                  <a:pt x="3222" y="21065"/>
                </a:moveTo>
                <a:lnTo>
                  <a:pt x="517" y="21430"/>
                </a:lnTo>
                <a:lnTo>
                  <a:pt x="517" y="20700"/>
                </a:lnTo>
                <a:lnTo>
                  <a:pt x="3222" y="20427"/>
                </a:lnTo>
                <a:close/>
                <a:moveTo>
                  <a:pt x="3222" y="19272"/>
                </a:moveTo>
                <a:lnTo>
                  <a:pt x="517" y="19545"/>
                </a:lnTo>
                <a:lnTo>
                  <a:pt x="517" y="18816"/>
                </a:lnTo>
                <a:lnTo>
                  <a:pt x="3222" y="18664"/>
                </a:lnTo>
                <a:close/>
                <a:moveTo>
                  <a:pt x="3222" y="17478"/>
                </a:moveTo>
                <a:lnTo>
                  <a:pt x="517" y="17630"/>
                </a:lnTo>
                <a:lnTo>
                  <a:pt x="517" y="16901"/>
                </a:lnTo>
                <a:lnTo>
                  <a:pt x="3222" y="16870"/>
                </a:lnTo>
                <a:close/>
                <a:moveTo>
                  <a:pt x="3222" y="15715"/>
                </a:moveTo>
                <a:lnTo>
                  <a:pt x="517" y="15746"/>
                </a:lnTo>
                <a:lnTo>
                  <a:pt x="517" y="14986"/>
                </a:lnTo>
                <a:lnTo>
                  <a:pt x="3222" y="15047"/>
                </a:lnTo>
                <a:close/>
                <a:moveTo>
                  <a:pt x="3222" y="13922"/>
                </a:moveTo>
                <a:lnTo>
                  <a:pt x="517" y="13831"/>
                </a:lnTo>
                <a:lnTo>
                  <a:pt x="517" y="13101"/>
                </a:lnTo>
                <a:lnTo>
                  <a:pt x="3222" y="13284"/>
                </a:lnTo>
                <a:close/>
                <a:moveTo>
                  <a:pt x="3222" y="12129"/>
                </a:moveTo>
                <a:lnTo>
                  <a:pt x="517" y="11946"/>
                </a:lnTo>
                <a:lnTo>
                  <a:pt x="517" y="11187"/>
                </a:lnTo>
                <a:lnTo>
                  <a:pt x="3222" y="11490"/>
                </a:lnTo>
                <a:close/>
                <a:moveTo>
                  <a:pt x="3222" y="10366"/>
                </a:moveTo>
                <a:lnTo>
                  <a:pt x="517" y="10031"/>
                </a:lnTo>
                <a:lnTo>
                  <a:pt x="517" y="9302"/>
                </a:lnTo>
                <a:lnTo>
                  <a:pt x="3222" y="9697"/>
                </a:lnTo>
                <a:close/>
                <a:moveTo>
                  <a:pt x="3222" y="8572"/>
                </a:moveTo>
                <a:lnTo>
                  <a:pt x="517" y="8147"/>
                </a:lnTo>
                <a:lnTo>
                  <a:pt x="517" y="7387"/>
                </a:lnTo>
                <a:lnTo>
                  <a:pt x="3222" y="7904"/>
                </a:lnTo>
                <a:close/>
                <a:moveTo>
                  <a:pt x="3222" y="6779"/>
                </a:moveTo>
                <a:lnTo>
                  <a:pt x="517" y="6232"/>
                </a:lnTo>
                <a:lnTo>
                  <a:pt x="517" y="5503"/>
                </a:lnTo>
                <a:lnTo>
                  <a:pt x="3222" y="6110"/>
                </a:lnTo>
                <a:close/>
                <a:moveTo>
                  <a:pt x="3222" y="4986"/>
                </a:moveTo>
                <a:lnTo>
                  <a:pt x="517" y="4317"/>
                </a:lnTo>
                <a:lnTo>
                  <a:pt x="517" y="3588"/>
                </a:lnTo>
                <a:lnTo>
                  <a:pt x="3222" y="4317"/>
                </a:lnTo>
                <a:close/>
                <a:moveTo>
                  <a:pt x="3222" y="3223"/>
                </a:moveTo>
                <a:lnTo>
                  <a:pt x="517" y="2433"/>
                </a:lnTo>
                <a:lnTo>
                  <a:pt x="517" y="1703"/>
                </a:lnTo>
                <a:lnTo>
                  <a:pt x="3222" y="252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7703184" y="2831279"/>
            <a:ext cx="358510" cy="1456768"/>
          </a:xfrm>
          <a:custGeom>
            <a:rect b="b" l="l" r="r" t="t"/>
            <a:pathLst>
              <a:path extrusionOk="0" h="28907" w="7114">
                <a:moveTo>
                  <a:pt x="1" y="27843"/>
                </a:moveTo>
                <a:lnTo>
                  <a:pt x="7113" y="28907"/>
                </a:lnTo>
                <a:lnTo>
                  <a:pt x="7113" y="0"/>
                </a:lnTo>
                <a:lnTo>
                  <a:pt x="1" y="2462"/>
                </a:lnTo>
                <a:close/>
                <a:moveTo>
                  <a:pt x="5867" y="27083"/>
                </a:moveTo>
                <a:lnTo>
                  <a:pt x="4682" y="26900"/>
                </a:lnTo>
                <a:lnTo>
                  <a:pt x="4682" y="26110"/>
                </a:lnTo>
                <a:lnTo>
                  <a:pt x="5867" y="26201"/>
                </a:lnTo>
                <a:close/>
                <a:moveTo>
                  <a:pt x="5867" y="25624"/>
                </a:moveTo>
                <a:lnTo>
                  <a:pt x="4682" y="25502"/>
                </a:lnTo>
                <a:lnTo>
                  <a:pt x="4682" y="24712"/>
                </a:lnTo>
                <a:lnTo>
                  <a:pt x="5867" y="24773"/>
                </a:lnTo>
                <a:close/>
                <a:moveTo>
                  <a:pt x="5867" y="24195"/>
                </a:moveTo>
                <a:lnTo>
                  <a:pt x="4682" y="24074"/>
                </a:lnTo>
                <a:lnTo>
                  <a:pt x="4682" y="23283"/>
                </a:lnTo>
                <a:lnTo>
                  <a:pt x="5867" y="23314"/>
                </a:lnTo>
                <a:close/>
                <a:moveTo>
                  <a:pt x="5867" y="22767"/>
                </a:moveTo>
                <a:lnTo>
                  <a:pt x="4682" y="22675"/>
                </a:lnTo>
                <a:lnTo>
                  <a:pt x="4682" y="21885"/>
                </a:lnTo>
                <a:lnTo>
                  <a:pt x="5867" y="21885"/>
                </a:lnTo>
                <a:close/>
                <a:moveTo>
                  <a:pt x="5867" y="21308"/>
                </a:moveTo>
                <a:lnTo>
                  <a:pt x="4682" y="21277"/>
                </a:lnTo>
                <a:lnTo>
                  <a:pt x="4682" y="20457"/>
                </a:lnTo>
                <a:lnTo>
                  <a:pt x="5867" y="20457"/>
                </a:lnTo>
                <a:close/>
                <a:moveTo>
                  <a:pt x="5867" y="19879"/>
                </a:moveTo>
                <a:lnTo>
                  <a:pt x="4682" y="19849"/>
                </a:lnTo>
                <a:lnTo>
                  <a:pt x="4682" y="19058"/>
                </a:lnTo>
                <a:lnTo>
                  <a:pt x="5867" y="19028"/>
                </a:lnTo>
                <a:close/>
                <a:moveTo>
                  <a:pt x="5867" y="18450"/>
                </a:moveTo>
                <a:lnTo>
                  <a:pt x="4682" y="18450"/>
                </a:lnTo>
                <a:lnTo>
                  <a:pt x="4682" y="17630"/>
                </a:lnTo>
                <a:lnTo>
                  <a:pt x="5867" y="17569"/>
                </a:lnTo>
                <a:close/>
                <a:moveTo>
                  <a:pt x="5867" y="16991"/>
                </a:moveTo>
                <a:lnTo>
                  <a:pt x="4682" y="17022"/>
                </a:lnTo>
                <a:lnTo>
                  <a:pt x="4682" y="16232"/>
                </a:lnTo>
                <a:lnTo>
                  <a:pt x="5867" y="16140"/>
                </a:lnTo>
                <a:close/>
                <a:moveTo>
                  <a:pt x="5867" y="15563"/>
                </a:moveTo>
                <a:lnTo>
                  <a:pt x="4682" y="15624"/>
                </a:lnTo>
                <a:lnTo>
                  <a:pt x="4682" y="14833"/>
                </a:lnTo>
                <a:lnTo>
                  <a:pt x="5867" y="14712"/>
                </a:lnTo>
                <a:close/>
                <a:moveTo>
                  <a:pt x="5867" y="14104"/>
                </a:moveTo>
                <a:lnTo>
                  <a:pt x="4682" y="14195"/>
                </a:lnTo>
                <a:lnTo>
                  <a:pt x="4682" y="13405"/>
                </a:lnTo>
                <a:lnTo>
                  <a:pt x="5867" y="13253"/>
                </a:lnTo>
                <a:close/>
                <a:moveTo>
                  <a:pt x="5867" y="12675"/>
                </a:moveTo>
                <a:lnTo>
                  <a:pt x="4682" y="12797"/>
                </a:lnTo>
                <a:lnTo>
                  <a:pt x="4682" y="12007"/>
                </a:lnTo>
                <a:lnTo>
                  <a:pt x="5867" y="11824"/>
                </a:lnTo>
                <a:close/>
                <a:moveTo>
                  <a:pt x="4682" y="9970"/>
                </a:moveTo>
                <a:lnTo>
                  <a:pt x="4682" y="9180"/>
                </a:lnTo>
                <a:lnTo>
                  <a:pt x="5867" y="8937"/>
                </a:lnTo>
                <a:lnTo>
                  <a:pt x="5867" y="9788"/>
                </a:lnTo>
                <a:close/>
                <a:moveTo>
                  <a:pt x="5867" y="11247"/>
                </a:moveTo>
                <a:lnTo>
                  <a:pt x="4682" y="11399"/>
                </a:lnTo>
                <a:lnTo>
                  <a:pt x="4682" y="10578"/>
                </a:lnTo>
                <a:lnTo>
                  <a:pt x="5867" y="10396"/>
                </a:lnTo>
                <a:close/>
                <a:moveTo>
                  <a:pt x="5867" y="8359"/>
                </a:moveTo>
                <a:lnTo>
                  <a:pt x="4682" y="8572"/>
                </a:lnTo>
                <a:lnTo>
                  <a:pt x="4682" y="7782"/>
                </a:lnTo>
                <a:lnTo>
                  <a:pt x="5867" y="7508"/>
                </a:lnTo>
                <a:close/>
                <a:moveTo>
                  <a:pt x="5867" y="6931"/>
                </a:moveTo>
                <a:lnTo>
                  <a:pt x="4682" y="7174"/>
                </a:lnTo>
                <a:lnTo>
                  <a:pt x="4682" y="6353"/>
                </a:lnTo>
                <a:lnTo>
                  <a:pt x="5867" y="6079"/>
                </a:lnTo>
                <a:close/>
                <a:moveTo>
                  <a:pt x="5867" y="5472"/>
                </a:moveTo>
                <a:lnTo>
                  <a:pt x="4682" y="5745"/>
                </a:lnTo>
                <a:lnTo>
                  <a:pt x="4682" y="4955"/>
                </a:lnTo>
                <a:lnTo>
                  <a:pt x="5867" y="4620"/>
                </a:lnTo>
                <a:close/>
                <a:moveTo>
                  <a:pt x="5867" y="4043"/>
                </a:moveTo>
                <a:lnTo>
                  <a:pt x="4682" y="4347"/>
                </a:lnTo>
                <a:lnTo>
                  <a:pt x="4682" y="3557"/>
                </a:lnTo>
                <a:lnTo>
                  <a:pt x="5867" y="3192"/>
                </a:lnTo>
                <a:close/>
                <a:moveTo>
                  <a:pt x="4682" y="2158"/>
                </a:moveTo>
                <a:lnTo>
                  <a:pt x="5867" y="1763"/>
                </a:lnTo>
                <a:lnTo>
                  <a:pt x="5867" y="2614"/>
                </a:lnTo>
                <a:lnTo>
                  <a:pt x="4682" y="2949"/>
                </a:lnTo>
                <a:close/>
                <a:moveTo>
                  <a:pt x="3162" y="2614"/>
                </a:moveTo>
                <a:lnTo>
                  <a:pt x="3922" y="2371"/>
                </a:lnTo>
                <a:lnTo>
                  <a:pt x="3922" y="3131"/>
                </a:lnTo>
                <a:lnTo>
                  <a:pt x="3162" y="3344"/>
                </a:lnTo>
                <a:close/>
                <a:moveTo>
                  <a:pt x="3162" y="3982"/>
                </a:moveTo>
                <a:lnTo>
                  <a:pt x="3922" y="3769"/>
                </a:lnTo>
                <a:lnTo>
                  <a:pt x="3922" y="4529"/>
                </a:lnTo>
                <a:lnTo>
                  <a:pt x="3162" y="4712"/>
                </a:lnTo>
                <a:close/>
                <a:moveTo>
                  <a:pt x="3162" y="5350"/>
                </a:moveTo>
                <a:lnTo>
                  <a:pt x="3922" y="5168"/>
                </a:lnTo>
                <a:lnTo>
                  <a:pt x="3922" y="5927"/>
                </a:lnTo>
                <a:lnTo>
                  <a:pt x="3162" y="6079"/>
                </a:lnTo>
                <a:close/>
                <a:moveTo>
                  <a:pt x="3162" y="6748"/>
                </a:moveTo>
                <a:lnTo>
                  <a:pt x="3922" y="6535"/>
                </a:lnTo>
                <a:lnTo>
                  <a:pt x="3922" y="7295"/>
                </a:lnTo>
                <a:lnTo>
                  <a:pt x="3162" y="7447"/>
                </a:lnTo>
                <a:close/>
                <a:moveTo>
                  <a:pt x="3162" y="8116"/>
                </a:moveTo>
                <a:lnTo>
                  <a:pt x="3922" y="7934"/>
                </a:lnTo>
                <a:lnTo>
                  <a:pt x="3922" y="8693"/>
                </a:lnTo>
                <a:lnTo>
                  <a:pt x="3162" y="8815"/>
                </a:lnTo>
                <a:close/>
                <a:moveTo>
                  <a:pt x="3162" y="9484"/>
                </a:moveTo>
                <a:lnTo>
                  <a:pt x="3922" y="9332"/>
                </a:lnTo>
                <a:lnTo>
                  <a:pt x="3922" y="10092"/>
                </a:lnTo>
                <a:lnTo>
                  <a:pt x="3162" y="10213"/>
                </a:lnTo>
                <a:close/>
                <a:moveTo>
                  <a:pt x="3162" y="10852"/>
                </a:moveTo>
                <a:lnTo>
                  <a:pt x="3922" y="10730"/>
                </a:lnTo>
                <a:lnTo>
                  <a:pt x="3922" y="11490"/>
                </a:lnTo>
                <a:lnTo>
                  <a:pt x="3162" y="11581"/>
                </a:lnTo>
                <a:close/>
                <a:moveTo>
                  <a:pt x="3162" y="12219"/>
                </a:moveTo>
                <a:lnTo>
                  <a:pt x="3922" y="12128"/>
                </a:lnTo>
                <a:lnTo>
                  <a:pt x="3922" y="12888"/>
                </a:lnTo>
                <a:lnTo>
                  <a:pt x="3162" y="12949"/>
                </a:lnTo>
                <a:close/>
                <a:moveTo>
                  <a:pt x="3162" y="13587"/>
                </a:moveTo>
                <a:lnTo>
                  <a:pt x="3922" y="13496"/>
                </a:lnTo>
                <a:lnTo>
                  <a:pt x="3922" y="14256"/>
                </a:lnTo>
                <a:lnTo>
                  <a:pt x="3162" y="14317"/>
                </a:lnTo>
                <a:close/>
                <a:moveTo>
                  <a:pt x="3162" y="14985"/>
                </a:moveTo>
                <a:lnTo>
                  <a:pt x="3922" y="14894"/>
                </a:lnTo>
                <a:lnTo>
                  <a:pt x="3922" y="15654"/>
                </a:lnTo>
                <a:lnTo>
                  <a:pt x="3162" y="15684"/>
                </a:lnTo>
                <a:close/>
                <a:moveTo>
                  <a:pt x="3162" y="16353"/>
                </a:moveTo>
                <a:lnTo>
                  <a:pt x="3922" y="16292"/>
                </a:lnTo>
                <a:lnTo>
                  <a:pt x="3922" y="17052"/>
                </a:lnTo>
                <a:lnTo>
                  <a:pt x="3162" y="17083"/>
                </a:lnTo>
                <a:close/>
                <a:moveTo>
                  <a:pt x="3162" y="17721"/>
                </a:moveTo>
                <a:lnTo>
                  <a:pt x="3922" y="17691"/>
                </a:lnTo>
                <a:lnTo>
                  <a:pt x="3922" y="18450"/>
                </a:lnTo>
                <a:lnTo>
                  <a:pt x="3162" y="18450"/>
                </a:lnTo>
                <a:close/>
                <a:moveTo>
                  <a:pt x="3162" y="19089"/>
                </a:moveTo>
                <a:lnTo>
                  <a:pt x="3922" y="19058"/>
                </a:lnTo>
                <a:lnTo>
                  <a:pt x="3922" y="19818"/>
                </a:lnTo>
                <a:lnTo>
                  <a:pt x="3162" y="19818"/>
                </a:lnTo>
                <a:close/>
                <a:moveTo>
                  <a:pt x="3162" y="20457"/>
                </a:moveTo>
                <a:lnTo>
                  <a:pt x="3922" y="20457"/>
                </a:lnTo>
                <a:lnTo>
                  <a:pt x="3922" y="21216"/>
                </a:lnTo>
                <a:lnTo>
                  <a:pt x="3162" y="21186"/>
                </a:lnTo>
                <a:close/>
                <a:moveTo>
                  <a:pt x="3162" y="21824"/>
                </a:moveTo>
                <a:lnTo>
                  <a:pt x="3922" y="21824"/>
                </a:lnTo>
                <a:lnTo>
                  <a:pt x="3922" y="22584"/>
                </a:lnTo>
                <a:lnTo>
                  <a:pt x="3162" y="22554"/>
                </a:lnTo>
                <a:close/>
                <a:moveTo>
                  <a:pt x="3162" y="23223"/>
                </a:moveTo>
                <a:lnTo>
                  <a:pt x="3922" y="23253"/>
                </a:lnTo>
                <a:lnTo>
                  <a:pt x="3922" y="24013"/>
                </a:lnTo>
                <a:lnTo>
                  <a:pt x="3162" y="23922"/>
                </a:lnTo>
                <a:close/>
                <a:moveTo>
                  <a:pt x="3162" y="24590"/>
                </a:moveTo>
                <a:lnTo>
                  <a:pt x="3922" y="24621"/>
                </a:lnTo>
                <a:lnTo>
                  <a:pt x="3922" y="25381"/>
                </a:lnTo>
                <a:lnTo>
                  <a:pt x="3162" y="25289"/>
                </a:lnTo>
                <a:close/>
                <a:moveTo>
                  <a:pt x="3162" y="25958"/>
                </a:moveTo>
                <a:lnTo>
                  <a:pt x="3922" y="26019"/>
                </a:lnTo>
                <a:lnTo>
                  <a:pt x="3922" y="26779"/>
                </a:lnTo>
                <a:lnTo>
                  <a:pt x="3162" y="26688"/>
                </a:lnTo>
                <a:close/>
                <a:moveTo>
                  <a:pt x="2524" y="26627"/>
                </a:moveTo>
                <a:lnTo>
                  <a:pt x="1977" y="26536"/>
                </a:lnTo>
                <a:lnTo>
                  <a:pt x="1977" y="25867"/>
                </a:lnTo>
                <a:lnTo>
                  <a:pt x="2524" y="25897"/>
                </a:lnTo>
                <a:close/>
                <a:moveTo>
                  <a:pt x="2524" y="25259"/>
                </a:moveTo>
                <a:lnTo>
                  <a:pt x="1977" y="25198"/>
                </a:lnTo>
                <a:lnTo>
                  <a:pt x="1977" y="24530"/>
                </a:lnTo>
                <a:lnTo>
                  <a:pt x="2524" y="24560"/>
                </a:lnTo>
                <a:close/>
                <a:moveTo>
                  <a:pt x="1977" y="23861"/>
                </a:moveTo>
                <a:lnTo>
                  <a:pt x="1977" y="23162"/>
                </a:lnTo>
                <a:lnTo>
                  <a:pt x="2524" y="23192"/>
                </a:lnTo>
                <a:lnTo>
                  <a:pt x="2524" y="23891"/>
                </a:lnTo>
                <a:close/>
                <a:moveTo>
                  <a:pt x="2524" y="22554"/>
                </a:moveTo>
                <a:lnTo>
                  <a:pt x="1977" y="22493"/>
                </a:lnTo>
                <a:lnTo>
                  <a:pt x="1977" y="21824"/>
                </a:lnTo>
                <a:lnTo>
                  <a:pt x="2524" y="21824"/>
                </a:lnTo>
                <a:close/>
                <a:moveTo>
                  <a:pt x="1977" y="21156"/>
                </a:moveTo>
                <a:lnTo>
                  <a:pt x="1977" y="20487"/>
                </a:lnTo>
                <a:lnTo>
                  <a:pt x="2524" y="20487"/>
                </a:lnTo>
                <a:lnTo>
                  <a:pt x="2524" y="21186"/>
                </a:lnTo>
                <a:close/>
                <a:moveTo>
                  <a:pt x="2524" y="19818"/>
                </a:moveTo>
                <a:lnTo>
                  <a:pt x="1977" y="19818"/>
                </a:lnTo>
                <a:lnTo>
                  <a:pt x="1977" y="19150"/>
                </a:lnTo>
                <a:lnTo>
                  <a:pt x="2524" y="19150"/>
                </a:lnTo>
                <a:close/>
                <a:moveTo>
                  <a:pt x="1977" y="18481"/>
                </a:moveTo>
                <a:lnTo>
                  <a:pt x="1977" y="17782"/>
                </a:lnTo>
                <a:lnTo>
                  <a:pt x="2524" y="17751"/>
                </a:lnTo>
                <a:lnTo>
                  <a:pt x="2524" y="18481"/>
                </a:lnTo>
                <a:close/>
                <a:moveTo>
                  <a:pt x="2524" y="17113"/>
                </a:moveTo>
                <a:lnTo>
                  <a:pt x="1977" y="17143"/>
                </a:lnTo>
                <a:lnTo>
                  <a:pt x="1977" y="16444"/>
                </a:lnTo>
                <a:lnTo>
                  <a:pt x="2524" y="16384"/>
                </a:lnTo>
                <a:close/>
                <a:moveTo>
                  <a:pt x="2524" y="15745"/>
                </a:moveTo>
                <a:lnTo>
                  <a:pt x="1977" y="15776"/>
                </a:lnTo>
                <a:lnTo>
                  <a:pt x="1977" y="15107"/>
                </a:lnTo>
                <a:lnTo>
                  <a:pt x="2524" y="15046"/>
                </a:lnTo>
                <a:close/>
                <a:moveTo>
                  <a:pt x="2524" y="14408"/>
                </a:moveTo>
                <a:lnTo>
                  <a:pt x="1977" y="14438"/>
                </a:lnTo>
                <a:lnTo>
                  <a:pt x="1977" y="13770"/>
                </a:lnTo>
                <a:lnTo>
                  <a:pt x="2524" y="13678"/>
                </a:lnTo>
                <a:close/>
                <a:moveTo>
                  <a:pt x="2524" y="13040"/>
                </a:moveTo>
                <a:lnTo>
                  <a:pt x="1977" y="13101"/>
                </a:lnTo>
                <a:lnTo>
                  <a:pt x="1977" y="12402"/>
                </a:lnTo>
                <a:lnTo>
                  <a:pt x="2524" y="12311"/>
                </a:lnTo>
                <a:close/>
                <a:moveTo>
                  <a:pt x="2524" y="11672"/>
                </a:moveTo>
                <a:lnTo>
                  <a:pt x="1977" y="11763"/>
                </a:lnTo>
                <a:lnTo>
                  <a:pt x="1977" y="11064"/>
                </a:lnTo>
                <a:lnTo>
                  <a:pt x="2524" y="10973"/>
                </a:lnTo>
                <a:close/>
                <a:moveTo>
                  <a:pt x="2524" y="10335"/>
                </a:moveTo>
                <a:lnTo>
                  <a:pt x="1977" y="10396"/>
                </a:lnTo>
                <a:lnTo>
                  <a:pt x="1977" y="9727"/>
                </a:lnTo>
                <a:lnTo>
                  <a:pt x="2524" y="9605"/>
                </a:lnTo>
                <a:close/>
                <a:moveTo>
                  <a:pt x="2524" y="8967"/>
                </a:moveTo>
                <a:lnTo>
                  <a:pt x="1977" y="9058"/>
                </a:lnTo>
                <a:lnTo>
                  <a:pt x="1977" y="8390"/>
                </a:lnTo>
                <a:lnTo>
                  <a:pt x="2524" y="8268"/>
                </a:lnTo>
                <a:close/>
                <a:moveTo>
                  <a:pt x="2524" y="7599"/>
                </a:moveTo>
                <a:lnTo>
                  <a:pt x="1977" y="7721"/>
                </a:lnTo>
                <a:lnTo>
                  <a:pt x="1977" y="7052"/>
                </a:lnTo>
                <a:lnTo>
                  <a:pt x="2524" y="6900"/>
                </a:lnTo>
                <a:close/>
                <a:moveTo>
                  <a:pt x="1977" y="6383"/>
                </a:moveTo>
                <a:lnTo>
                  <a:pt x="1977" y="5684"/>
                </a:lnTo>
                <a:lnTo>
                  <a:pt x="2524" y="5532"/>
                </a:lnTo>
                <a:lnTo>
                  <a:pt x="2524" y="6231"/>
                </a:lnTo>
                <a:close/>
                <a:moveTo>
                  <a:pt x="2524" y="4894"/>
                </a:moveTo>
                <a:lnTo>
                  <a:pt x="1977" y="5016"/>
                </a:lnTo>
                <a:lnTo>
                  <a:pt x="1977" y="4347"/>
                </a:lnTo>
                <a:lnTo>
                  <a:pt x="2524" y="4195"/>
                </a:lnTo>
                <a:close/>
                <a:moveTo>
                  <a:pt x="1977" y="2979"/>
                </a:moveTo>
                <a:lnTo>
                  <a:pt x="2524" y="2827"/>
                </a:lnTo>
                <a:lnTo>
                  <a:pt x="2524" y="3526"/>
                </a:lnTo>
                <a:lnTo>
                  <a:pt x="1977" y="3648"/>
                </a:lnTo>
                <a:close/>
                <a:moveTo>
                  <a:pt x="1460" y="26475"/>
                </a:moveTo>
                <a:lnTo>
                  <a:pt x="1004" y="26414"/>
                </a:lnTo>
                <a:lnTo>
                  <a:pt x="1004" y="25776"/>
                </a:lnTo>
                <a:lnTo>
                  <a:pt x="1460" y="25806"/>
                </a:lnTo>
                <a:close/>
                <a:moveTo>
                  <a:pt x="1460" y="25137"/>
                </a:moveTo>
                <a:lnTo>
                  <a:pt x="1004" y="25107"/>
                </a:lnTo>
                <a:lnTo>
                  <a:pt x="1004" y="24469"/>
                </a:lnTo>
                <a:lnTo>
                  <a:pt x="1460" y="24499"/>
                </a:lnTo>
                <a:close/>
                <a:moveTo>
                  <a:pt x="1460" y="23800"/>
                </a:moveTo>
                <a:lnTo>
                  <a:pt x="1004" y="23770"/>
                </a:lnTo>
                <a:lnTo>
                  <a:pt x="1004" y="23131"/>
                </a:lnTo>
                <a:lnTo>
                  <a:pt x="1460" y="23162"/>
                </a:lnTo>
                <a:close/>
                <a:moveTo>
                  <a:pt x="1460" y="22493"/>
                </a:moveTo>
                <a:lnTo>
                  <a:pt x="1004" y="22463"/>
                </a:lnTo>
                <a:lnTo>
                  <a:pt x="1004" y="21824"/>
                </a:lnTo>
                <a:lnTo>
                  <a:pt x="1460" y="21824"/>
                </a:lnTo>
                <a:close/>
                <a:moveTo>
                  <a:pt x="1460" y="21156"/>
                </a:moveTo>
                <a:lnTo>
                  <a:pt x="1004" y="21125"/>
                </a:lnTo>
                <a:lnTo>
                  <a:pt x="1004" y="20487"/>
                </a:lnTo>
                <a:lnTo>
                  <a:pt x="1460" y="20487"/>
                </a:lnTo>
                <a:close/>
                <a:moveTo>
                  <a:pt x="1460" y="19818"/>
                </a:moveTo>
                <a:lnTo>
                  <a:pt x="1004" y="19818"/>
                </a:lnTo>
                <a:lnTo>
                  <a:pt x="1004" y="19180"/>
                </a:lnTo>
                <a:lnTo>
                  <a:pt x="1460" y="19180"/>
                </a:lnTo>
                <a:close/>
                <a:moveTo>
                  <a:pt x="1460" y="18481"/>
                </a:moveTo>
                <a:lnTo>
                  <a:pt x="1004" y="18481"/>
                </a:lnTo>
                <a:lnTo>
                  <a:pt x="1004" y="17843"/>
                </a:lnTo>
                <a:lnTo>
                  <a:pt x="1460" y="17812"/>
                </a:lnTo>
                <a:close/>
                <a:moveTo>
                  <a:pt x="1460" y="17143"/>
                </a:moveTo>
                <a:lnTo>
                  <a:pt x="1004" y="17143"/>
                </a:lnTo>
                <a:lnTo>
                  <a:pt x="1004" y="16505"/>
                </a:lnTo>
                <a:lnTo>
                  <a:pt x="1460" y="16475"/>
                </a:lnTo>
                <a:close/>
                <a:moveTo>
                  <a:pt x="1460" y="15806"/>
                </a:moveTo>
                <a:lnTo>
                  <a:pt x="1004" y="15836"/>
                </a:lnTo>
                <a:lnTo>
                  <a:pt x="1004" y="15198"/>
                </a:lnTo>
                <a:lnTo>
                  <a:pt x="1460" y="15168"/>
                </a:lnTo>
                <a:close/>
                <a:moveTo>
                  <a:pt x="1460" y="14499"/>
                </a:moveTo>
                <a:lnTo>
                  <a:pt x="1004" y="14529"/>
                </a:lnTo>
                <a:lnTo>
                  <a:pt x="1004" y="13891"/>
                </a:lnTo>
                <a:lnTo>
                  <a:pt x="1460" y="13830"/>
                </a:lnTo>
                <a:close/>
                <a:moveTo>
                  <a:pt x="1460" y="13162"/>
                </a:moveTo>
                <a:lnTo>
                  <a:pt x="1004" y="13192"/>
                </a:lnTo>
                <a:lnTo>
                  <a:pt x="1004" y="12554"/>
                </a:lnTo>
                <a:lnTo>
                  <a:pt x="1460" y="12493"/>
                </a:lnTo>
                <a:close/>
                <a:moveTo>
                  <a:pt x="1460" y="11824"/>
                </a:moveTo>
                <a:lnTo>
                  <a:pt x="1004" y="11885"/>
                </a:lnTo>
                <a:lnTo>
                  <a:pt x="1004" y="11247"/>
                </a:lnTo>
                <a:lnTo>
                  <a:pt x="1460" y="11156"/>
                </a:lnTo>
                <a:close/>
                <a:moveTo>
                  <a:pt x="1460" y="10487"/>
                </a:moveTo>
                <a:lnTo>
                  <a:pt x="1004" y="10548"/>
                </a:lnTo>
                <a:lnTo>
                  <a:pt x="1004" y="9909"/>
                </a:lnTo>
                <a:lnTo>
                  <a:pt x="1460" y="9818"/>
                </a:lnTo>
                <a:close/>
                <a:moveTo>
                  <a:pt x="1460" y="9149"/>
                </a:moveTo>
                <a:lnTo>
                  <a:pt x="1004" y="9241"/>
                </a:lnTo>
                <a:lnTo>
                  <a:pt x="1004" y="8602"/>
                </a:lnTo>
                <a:lnTo>
                  <a:pt x="1460" y="8481"/>
                </a:lnTo>
                <a:close/>
                <a:moveTo>
                  <a:pt x="1460" y="7812"/>
                </a:moveTo>
                <a:lnTo>
                  <a:pt x="1004" y="7903"/>
                </a:lnTo>
                <a:lnTo>
                  <a:pt x="1004" y="7265"/>
                </a:lnTo>
                <a:lnTo>
                  <a:pt x="1460" y="7143"/>
                </a:lnTo>
                <a:close/>
                <a:moveTo>
                  <a:pt x="1460" y="6475"/>
                </a:moveTo>
                <a:lnTo>
                  <a:pt x="1004" y="6596"/>
                </a:lnTo>
                <a:lnTo>
                  <a:pt x="1004" y="5958"/>
                </a:lnTo>
                <a:lnTo>
                  <a:pt x="1460" y="5836"/>
                </a:lnTo>
                <a:close/>
                <a:moveTo>
                  <a:pt x="1460" y="5168"/>
                </a:moveTo>
                <a:lnTo>
                  <a:pt x="1004" y="5259"/>
                </a:lnTo>
                <a:lnTo>
                  <a:pt x="1004" y="4651"/>
                </a:lnTo>
                <a:lnTo>
                  <a:pt x="1460" y="4499"/>
                </a:lnTo>
                <a:close/>
                <a:moveTo>
                  <a:pt x="1004" y="3313"/>
                </a:moveTo>
                <a:lnTo>
                  <a:pt x="1460" y="3161"/>
                </a:lnTo>
                <a:lnTo>
                  <a:pt x="1460" y="3830"/>
                </a:lnTo>
                <a:lnTo>
                  <a:pt x="1004" y="395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5227894" y="2445262"/>
            <a:ext cx="249707" cy="1922468"/>
          </a:xfrm>
          <a:custGeom>
            <a:rect b="b" l="l" r="r" t="t"/>
            <a:pathLst>
              <a:path extrusionOk="0" h="38148" w="4955">
                <a:moveTo>
                  <a:pt x="0" y="1612"/>
                </a:moveTo>
                <a:lnTo>
                  <a:pt x="0" y="36962"/>
                </a:lnTo>
                <a:lnTo>
                  <a:pt x="4955" y="38147"/>
                </a:lnTo>
                <a:lnTo>
                  <a:pt x="4955" y="1"/>
                </a:lnTo>
                <a:close/>
                <a:moveTo>
                  <a:pt x="639" y="34500"/>
                </a:moveTo>
                <a:lnTo>
                  <a:pt x="4286" y="35290"/>
                </a:lnTo>
                <a:lnTo>
                  <a:pt x="4286" y="36293"/>
                </a:lnTo>
                <a:lnTo>
                  <a:pt x="639" y="35320"/>
                </a:lnTo>
                <a:close/>
                <a:moveTo>
                  <a:pt x="639" y="32129"/>
                </a:moveTo>
                <a:lnTo>
                  <a:pt x="4286" y="32767"/>
                </a:lnTo>
                <a:lnTo>
                  <a:pt x="4286" y="33740"/>
                </a:lnTo>
                <a:lnTo>
                  <a:pt x="639" y="32919"/>
                </a:lnTo>
                <a:close/>
                <a:moveTo>
                  <a:pt x="639" y="29728"/>
                </a:moveTo>
                <a:lnTo>
                  <a:pt x="4286" y="30214"/>
                </a:lnTo>
                <a:lnTo>
                  <a:pt x="4286" y="31217"/>
                </a:lnTo>
                <a:lnTo>
                  <a:pt x="639" y="30548"/>
                </a:lnTo>
                <a:close/>
                <a:moveTo>
                  <a:pt x="639" y="27326"/>
                </a:moveTo>
                <a:lnTo>
                  <a:pt x="4286" y="27661"/>
                </a:lnTo>
                <a:lnTo>
                  <a:pt x="4286" y="28664"/>
                </a:lnTo>
                <a:lnTo>
                  <a:pt x="639" y="28147"/>
                </a:lnTo>
                <a:close/>
                <a:moveTo>
                  <a:pt x="639" y="24925"/>
                </a:moveTo>
                <a:lnTo>
                  <a:pt x="4286" y="25138"/>
                </a:lnTo>
                <a:lnTo>
                  <a:pt x="4286" y="26110"/>
                </a:lnTo>
                <a:lnTo>
                  <a:pt x="639" y="25746"/>
                </a:lnTo>
                <a:close/>
                <a:moveTo>
                  <a:pt x="639" y="22524"/>
                </a:moveTo>
                <a:lnTo>
                  <a:pt x="4286" y="22585"/>
                </a:lnTo>
                <a:lnTo>
                  <a:pt x="4286" y="23588"/>
                </a:lnTo>
                <a:lnTo>
                  <a:pt x="639" y="23375"/>
                </a:lnTo>
                <a:close/>
                <a:moveTo>
                  <a:pt x="639" y="20123"/>
                </a:moveTo>
                <a:lnTo>
                  <a:pt x="4286" y="20031"/>
                </a:lnTo>
                <a:lnTo>
                  <a:pt x="4286" y="21065"/>
                </a:lnTo>
                <a:lnTo>
                  <a:pt x="639" y="21004"/>
                </a:lnTo>
                <a:close/>
                <a:moveTo>
                  <a:pt x="639" y="17752"/>
                </a:moveTo>
                <a:lnTo>
                  <a:pt x="4286" y="17508"/>
                </a:lnTo>
                <a:lnTo>
                  <a:pt x="4286" y="18481"/>
                </a:lnTo>
                <a:lnTo>
                  <a:pt x="639" y="18603"/>
                </a:lnTo>
                <a:close/>
                <a:moveTo>
                  <a:pt x="639" y="15350"/>
                </a:moveTo>
                <a:lnTo>
                  <a:pt x="4286" y="14955"/>
                </a:lnTo>
                <a:lnTo>
                  <a:pt x="4286" y="15958"/>
                </a:lnTo>
                <a:lnTo>
                  <a:pt x="639" y="16232"/>
                </a:lnTo>
                <a:close/>
                <a:moveTo>
                  <a:pt x="639" y="12949"/>
                </a:moveTo>
                <a:lnTo>
                  <a:pt x="4286" y="12402"/>
                </a:lnTo>
                <a:lnTo>
                  <a:pt x="4286" y="13405"/>
                </a:lnTo>
                <a:lnTo>
                  <a:pt x="639" y="13831"/>
                </a:lnTo>
                <a:close/>
                <a:moveTo>
                  <a:pt x="639" y="10548"/>
                </a:moveTo>
                <a:lnTo>
                  <a:pt x="4286" y="9879"/>
                </a:lnTo>
                <a:lnTo>
                  <a:pt x="4286" y="10852"/>
                </a:lnTo>
                <a:lnTo>
                  <a:pt x="639" y="11429"/>
                </a:lnTo>
                <a:close/>
                <a:moveTo>
                  <a:pt x="639" y="8147"/>
                </a:moveTo>
                <a:lnTo>
                  <a:pt x="4286" y="7326"/>
                </a:lnTo>
                <a:lnTo>
                  <a:pt x="4286" y="8329"/>
                </a:lnTo>
                <a:lnTo>
                  <a:pt x="639" y="9059"/>
                </a:lnTo>
                <a:close/>
                <a:moveTo>
                  <a:pt x="639" y="5776"/>
                </a:moveTo>
                <a:lnTo>
                  <a:pt x="4286" y="4773"/>
                </a:lnTo>
                <a:lnTo>
                  <a:pt x="4286" y="5776"/>
                </a:lnTo>
                <a:lnTo>
                  <a:pt x="639" y="6657"/>
                </a:lnTo>
                <a:close/>
                <a:moveTo>
                  <a:pt x="639" y="3375"/>
                </a:moveTo>
                <a:lnTo>
                  <a:pt x="4286" y="2220"/>
                </a:lnTo>
                <a:lnTo>
                  <a:pt x="4286" y="3223"/>
                </a:lnTo>
                <a:lnTo>
                  <a:pt x="639" y="425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5499012" y="2446825"/>
            <a:ext cx="479508" cy="1919344"/>
          </a:xfrm>
          <a:custGeom>
            <a:rect b="b" l="l" r="r" t="t"/>
            <a:pathLst>
              <a:path extrusionOk="0" h="38086" w="9515">
                <a:moveTo>
                  <a:pt x="9514" y="3283"/>
                </a:moveTo>
                <a:lnTo>
                  <a:pt x="0" y="0"/>
                </a:lnTo>
                <a:lnTo>
                  <a:pt x="0" y="38086"/>
                </a:lnTo>
                <a:lnTo>
                  <a:pt x="9514" y="36657"/>
                </a:lnTo>
                <a:close/>
                <a:moveTo>
                  <a:pt x="1642" y="35046"/>
                </a:moveTo>
                <a:lnTo>
                  <a:pt x="3222" y="34894"/>
                </a:lnTo>
                <a:lnTo>
                  <a:pt x="3222" y="35988"/>
                </a:lnTo>
                <a:lnTo>
                  <a:pt x="1642" y="36201"/>
                </a:lnTo>
                <a:close/>
                <a:moveTo>
                  <a:pt x="1642" y="33131"/>
                </a:moveTo>
                <a:lnTo>
                  <a:pt x="3222" y="33010"/>
                </a:lnTo>
                <a:lnTo>
                  <a:pt x="3222" y="34073"/>
                </a:lnTo>
                <a:lnTo>
                  <a:pt x="1642" y="34256"/>
                </a:lnTo>
                <a:close/>
                <a:moveTo>
                  <a:pt x="1642" y="31216"/>
                </a:moveTo>
                <a:lnTo>
                  <a:pt x="3222" y="31125"/>
                </a:lnTo>
                <a:lnTo>
                  <a:pt x="3222" y="32189"/>
                </a:lnTo>
                <a:lnTo>
                  <a:pt x="1642" y="32341"/>
                </a:lnTo>
                <a:close/>
                <a:moveTo>
                  <a:pt x="1642" y="29271"/>
                </a:moveTo>
                <a:lnTo>
                  <a:pt x="3222" y="29241"/>
                </a:lnTo>
                <a:lnTo>
                  <a:pt x="3222" y="30304"/>
                </a:lnTo>
                <a:lnTo>
                  <a:pt x="1642" y="30426"/>
                </a:lnTo>
                <a:close/>
                <a:moveTo>
                  <a:pt x="1642" y="27356"/>
                </a:moveTo>
                <a:lnTo>
                  <a:pt x="3222" y="27356"/>
                </a:lnTo>
                <a:lnTo>
                  <a:pt x="3222" y="28420"/>
                </a:lnTo>
                <a:lnTo>
                  <a:pt x="1642" y="28481"/>
                </a:lnTo>
                <a:close/>
                <a:moveTo>
                  <a:pt x="1642" y="25441"/>
                </a:moveTo>
                <a:lnTo>
                  <a:pt x="3222" y="25472"/>
                </a:lnTo>
                <a:lnTo>
                  <a:pt x="3222" y="26535"/>
                </a:lnTo>
                <a:lnTo>
                  <a:pt x="1642" y="26566"/>
                </a:lnTo>
                <a:close/>
                <a:moveTo>
                  <a:pt x="1642" y="23496"/>
                </a:moveTo>
                <a:lnTo>
                  <a:pt x="3222" y="23587"/>
                </a:lnTo>
                <a:lnTo>
                  <a:pt x="3222" y="24651"/>
                </a:lnTo>
                <a:lnTo>
                  <a:pt x="1642" y="24651"/>
                </a:lnTo>
                <a:close/>
                <a:moveTo>
                  <a:pt x="1642" y="21581"/>
                </a:moveTo>
                <a:lnTo>
                  <a:pt x="3222" y="21702"/>
                </a:lnTo>
                <a:lnTo>
                  <a:pt x="3222" y="22766"/>
                </a:lnTo>
                <a:lnTo>
                  <a:pt x="1642" y="22736"/>
                </a:lnTo>
                <a:close/>
                <a:moveTo>
                  <a:pt x="1642" y="19666"/>
                </a:moveTo>
                <a:lnTo>
                  <a:pt x="3222" y="19818"/>
                </a:lnTo>
                <a:lnTo>
                  <a:pt x="3222" y="20882"/>
                </a:lnTo>
                <a:lnTo>
                  <a:pt x="1642" y="20791"/>
                </a:lnTo>
                <a:close/>
                <a:moveTo>
                  <a:pt x="1642" y="17721"/>
                </a:moveTo>
                <a:lnTo>
                  <a:pt x="3222" y="17933"/>
                </a:lnTo>
                <a:lnTo>
                  <a:pt x="3222" y="18997"/>
                </a:lnTo>
                <a:lnTo>
                  <a:pt x="1642" y="18876"/>
                </a:lnTo>
                <a:close/>
                <a:moveTo>
                  <a:pt x="1642" y="15806"/>
                </a:moveTo>
                <a:lnTo>
                  <a:pt x="3222" y="16049"/>
                </a:lnTo>
                <a:lnTo>
                  <a:pt x="3222" y="17113"/>
                </a:lnTo>
                <a:lnTo>
                  <a:pt x="1642" y="16961"/>
                </a:lnTo>
                <a:close/>
                <a:moveTo>
                  <a:pt x="1642" y="13101"/>
                </a:moveTo>
                <a:lnTo>
                  <a:pt x="1642" y="11976"/>
                </a:lnTo>
                <a:lnTo>
                  <a:pt x="3222" y="12280"/>
                </a:lnTo>
                <a:lnTo>
                  <a:pt x="3222" y="13344"/>
                </a:lnTo>
                <a:close/>
                <a:moveTo>
                  <a:pt x="1642" y="13860"/>
                </a:moveTo>
                <a:lnTo>
                  <a:pt x="3222" y="14134"/>
                </a:lnTo>
                <a:lnTo>
                  <a:pt x="3222" y="15198"/>
                </a:lnTo>
                <a:lnTo>
                  <a:pt x="1642" y="15015"/>
                </a:lnTo>
                <a:close/>
                <a:moveTo>
                  <a:pt x="1642" y="10000"/>
                </a:moveTo>
                <a:lnTo>
                  <a:pt x="3222" y="10365"/>
                </a:lnTo>
                <a:lnTo>
                  <a:pt x="3222" y="11429"/>
                </a:lnTo>
                <a:lnTo>
                  <a:pt x="1642" y="11186"/>
                </a:lnTo>
                <a:close/>
                <a:moveTo>
                  <a:pt x="1642" y="8085"/>
                </a:moveTo>
                <a:lnTo>
                  <a:pt x="3222" y="8480"/>
                </a:lnTo>
                <a:lnTo>
                  <a:pt x="3222" y="9544"/>
                </a:lnTo>
                <a:lnTo>
                  <a:pt x="1642" y="9240"/>
                </a:lnTo>
                <a:close/>
                <a:moveTo>
                  <a:pt x="1642" y="6170"/>
                </a:moveTo>
                <a:lnTo>
                  <a:pt x="3222" y="6596"/>
                </a:lnTo>
                <a:lnTo>
                  <a:pt x="3222" y="7660"/>
                </a:lnTo>
                <a:lnTo>
                  <a:pt x="1642" y="7356"/>
                </a:lnTo>
                <a:close/>
                <a:moveTo>
                  <a:pt x="1642" y="4255"/>
                </a:moveTo>
                <a:lnTo>
                  <a:pt x="3222" y="4711"/>
                </a:lnTo>
                <a:lnTo>
                  <a:pt x="3222" y="5775"/>
                </a:lnTo>
                <a:lnTo>
                  <a:pt x="1642" y="5410"/>
                </a:lnTo>
                <a:close/>
                <a:moveTo>
                  <a:pt x="3222" y="3891"/>
                </a:moveTo>
                <a:lnTo>
                  <a:pt x="1642" y="3465"/>
                </a:lnTo>
                <a:lnTo>
                  <a:pt x="1642" y="2340"/>
                </a:lnTo>
                <a:lnTo>
                  <a:pt x="3222" y="2857"/>
                </a:lnTo>
                <a:close/>
                <a:moveTo>
                  <a:pt x="5289" y="4438"/>
                </a:moveTo>
                <a:lnTo>
                  <a:pt x="4256" y="4164"/>
                </a:lnTo>
                <a:lnTo>
                  <a:pt x="4256" y="3161"/>
                </a:lnTo>
                <a:lnTo>
                  <a:pt x="5289" y="3496"/>
                </a:lnTo>
                <a:close/>
                <a:moveTo>
                  <a:pt x="5289" y="6262"/>
                </a:moveTo>
                <a:lnTo>
                  <a:pt x="4286" y="6018"/>
                </a:lnTo>
                <a:lnTo>
                  <a:pt x="4286" y="4985"/>
                </a:lnTo>
                <a:lnTo>
                  <a:pt x="5289" y="5289"/>
                </a:lnTo>
                <a:close/>
                <a:moveTo>
                  <a:pt x="5289" y="8116"/>
                </a:moveTo>
                <a:lnTo>
                  <a:pt x="4286" y="7872"/>
                </a:lnTo>
                <a:lnTo>
                  <a:pt x="4286" y="6869"/>
                </a:lnTo>
                <a:lnTo>
                  <a:pt x="5289" y="7143"/>
                </a:lnTo>
                <a:close/>
                <a:moveTo>
                  <a:pt x="5289" y="9939"/>
                </a:moveTo>
                <a:lnTo>
                  <a:pt x="4286" y="9757"/>
                </a:lnTo>
                <a:lnTo>
                  <a:pt x="4286" y="8724"/>
                </a:lnTo>
                <a:lnTo>
                  <a:pt x="5289" y="8967"/>
                </a:lnTo>
                <a:close/>
                <a:moveTo>
                  <a:pt x="5289" y="11763"/>
                </a:moveTo>
                <a:lnTo>
                  <a:pt x="4286" y="11611"/>
                </a:lnTo>
                <a:lnTo>
                  <a:pt x="4286" y="10578"/>
                </a:lnTo>
                <a:lnTo>
                  <a:pt x="5289" y="10790"/>
                </a:lnTo>
                <a:close/>
                <a:moveTo>
                  <a:pt x="5289" y="13617"/>
                </a:moveTo>
                <a:lnTo>
                  <a:pt x="4286" y="13465"/>
                </a:lnTo>
                <a:lnTo>
                  <a:pt x="4286" y="12432"/>
                </a:lnTo>
                <a:lnTo>
                  <a:pt x="5289" y="12645"/>
                </a:lnTo>
                <a:close/>
                <a:moveTo>
                  <a:pt x="5289" y="15441"/>
                </a:moveTo>
                <a:lnTo>
                  <a:pt x="4286" y="15319"/>
                </a:lnTo>
                <a:lnTo>
                  <a:pt x="4286" y="14286"/>
                </a:lnTo>
                <a:lnTo>
                  <a:pt x="5289" y="14468"/>
                </a:lnTo>
                <a:close/>
                <a:moveTo>
                  <a:pt x="5289" y="17295"/>
                </a:moveTo>
                <a:lnTo>
                  <a:pt x="4286" y="17234"/>
                </a:lnTo>
                <a:lnTo>
                  <a:pt x="4286" y="16201"/>
                </a:lnTo>
                <a:lnTo>
                  <a:pt x="5289" y="16353"/>
                </a:lnTo>
                <a:close/>
                <a:moveTo>
                  <a:pt x="5289" y="19119"/>
                </a:moveTo>
                <a:lnTo>
                  <a:pt x="4286" y="19028"/>
                </a:lnTo>
                <a:lnTo>
                  <a:pt x="4286" y="18025"/>
                </a:lnTo>
                <a:lnTo>
                  <a:pt x="5289" y="18146"/>
                </a:lnTo>
                <a:close/>
                <a:moveTo>
                  <a:pt x="5289" y="20943"/>
                </a:moveTo>
                <a:lnTo>
                  <a:pt x="4286" y="20912"/>
                </a:lnTo>
                <a:lnTo>
                  <a:pt x="4286" y="19879"/>
                </a:lnTo>
                <a:lnTo>
                  <a:pt x="5289" y="19970"/>
                </a:lnTo>
                <a:close/>
                <a:moveTo>
                  <a:pt x="5289" y="22797"/>
                </a:moveTo>
                <a:lnTo>
                  <a:pt x="4286" y="22766"/>
                </a:lnTo>
                <a:lnTo>
                  <a:pt x="4286" y="21733"/>
                </a:lnTo>
                <a:lnTo>
                  <a:pt x="5289" y="21824"/>
                </a:lnTo>
                <a:close/>
                <a:moveTo>
                  <a:pt x="5289" y="24620"/>
                </a:moveTo>
                <a:lnTo>
                  <a:pt x="4286" y="24620"/>
                </a:lnTo>
                <a:lnTo>
                  <a:pt x="4286" y="23587"/>
                </a:lnTo>
                <a:lnTo>
                  <a:pt x="5289" y="23648"/>
                </a:lnTo>
                <a:close/>
                <a:moveTo>
                  <a:pt x="5289" y="26475"/>
                </a:moveTo>
                <a:lnTo>
                  <a:pt x="4286" y="26475"/>
                </a:lnTo>
                <a:lnTo>
                  <a:pt x="4286" y="25441"/>
                </a:lnTo>
                <a:lnTo>
                  <a:pt x="5289" y="25472"/>
                </a:lnTo>
                <a:close/>
                <a:moveTo>
                  <a:pt x="5289" y="28298"/>
                </a:moveTo>
                <a:lnTo>
                  <a:pt x="4286" y="28329"/>
                </a:lnTo>
                <a:lnTo>
                  <a:pt x="4286" y="27326"/>
                </a:lnTo>
                <a:lnTo>
                  <a:pt x="5289" y="27326"/>
                </a:lnTo>
                <a:close/>
                <a:moveTo>
                  <a:pt x="5289" y="30122"/>
                </a:moveTo>
                <a:lnTo>
                  <a:pt x="4286" y="30213"/>
                </a:lnTo>
                <a:lnTo>
                  <a:pt x="4286" y="29180"/>
                </a:lnTo>
                <a:lnTo>
                  <a:pt x="5289" y="29180"/>
                </a:lnTo>
                <a:close/>
                <a:moveTo>
                  <a:pt x="5289" y="31976"/>
                </a:moveTo>
                <a:lnTo>
                  <a:pt x="4256" y="32067"/>
                </a:lnTo>
                <a:lnTo>
                  <a:pt x="4256" y="31034"/>
                </a:lnTo>
                <a:lnTo>
                  <a:pt x="5289" y="31004"/>
                </a:lnTo>
                <a:close/>
                <a:moveTo>
                  <a:pt x="5289" y="33800"/>
                </a:moveTo>
                <a:lnTo>
                  <a:pt x="4286" y="33922"/>
                </a:lnTo>
                <a:lnTo>
                  <a:pt x="4286" y="32888"/>
                </a:lnTo>
                <a:lnTo>
                  <a:pt x="5289" y="32827"/>
                </a:lnTo>
                <a:close/>
                <a:moveTo>
                  <a:pt x="5289" y="35624"/>
                </a:moveTo>
                <a:lnTo>
                  <a:pt x="4286" y="35776"/>
                </a:lnTo>
                <a:lnTo>
                  <a:pt x="4286" y="34742"/>
                </a:lnTo>
                <a:lnTo>
                  <a:pt x="5289" y="34651"/>
                </a:lnTo>
                <a:close/>
                <a:moveTo>
                  <a:pt x="6110" y="34621"/>
                </a:moveTo>
                <a:lnTo>
                  <a:pt x="6870" y="34529"/>
                </a:lnTo>
                <a:lnTo>
                  <a:pt x="6870" y="35472"/>
                </a:lnTo>
                <a:lnTo>
                  <a:pt x="6110" y="35563"/>
                </a:lnTo>
                <a:close/>
                <a:moveTo>
                  <a:pt x="6110" y="32797"/>
                </a:moveTo>
                <a:lnTo>
                  <a:pt x="6870" y="32736"/>
                </a:lnTo>
                <a:lnTo>
                  <a:pt x="6870" y="33648"/>
                </a:lnTo>
                <a:lnTo>
                  <a:pt x="6110" y="33739"/>
                </a:lnTo>
                <a:close/>
                <a:moveTo>
                  <a:pt x="6110" y="31915"/>
                </a:moveTo>
                <a:lnTo>
                  <a:pt x="6110" y="30973"/>
                </a:lnTo>
                <a:lnTo>
                  <a:pt x="6870" y="30943"/>
                </a:lnTo>
                <a:lnTo>
                  <a:pt x="6870" y="31855"/>
                </a:lnTo>
                <a:close/>
                <a:moveTo>
                  <a:pt x="6110" y="29149"/>
                </a:moveTo>
                <a:lnTo>
                  <a:pt x="6870" y="29149"/>
                </a:lnTo>
                <a:lnTo>
                  <a:pt x="6870" y="30061"/>
                </a:lnTo>
                <a:lnTo>
                  <a:pt x="6201" y="30152"/>
                </a:lnTo>
                <a:close/>
                <a:moveTo>
                  <a:pt x="6110" y="28298"/>
                </a:moveTo>
                <a:lnTo>
                  <a:pt x="6110" y="27356"/>
                </a:lnTo>
                <a:lnTo>
                  <a:pt x="6870" y="27356"/>
                </a:lnTo>
                <a:lnTo>
                  <a:pt x="6870" y="28268"/>
                </a:lnTo>
                <a:close/>
                <a:moveTo>
                  <a:pt x="6110" y="25532"/>
                </a:moveTo>
                <a:lnTo>
                  <a:pt x="6870" y="25563"/>
                </a:lnTo>
                <a:lnTo>
                  <a:pt x="6870" y="26444"/>
                </a:lnTo>
                <a:lnTo>
                  <a:pt x="6110" y="26444"/>
                </a:lnTo>
                <a:close/>
                <a:moveTo>
                  <a:pt x="6110" y="24651"/>
                </a:moveTo>
                <a:lnTo>
                  <a:pt x="6110" y="23709"/>
                </a:lnTo>
                <a:lnTo>
                  <a:pt x="6870" y="23739"/>
                </a:lnTo>
                <a:lnTo>
                  <a:pt x="6870" y="24651"/>
                </a:lnTo>
                <a:close/>
                <a:moveTo>
                  <a:pt x="6110" y="21885"/>
                </a:moveTo>
                <a:lnTo>
                  <a:pt x="6870" y="21946"/>
                </a:lnTo>
                <a:lnTo>
                  <a:pt x="6870" y="22858"/>
                </a:lnTo>
                <a:lnTo>
                  <a:pt x="6110" y="22858"/>
                </a:lnTo>
                <a:close/>
                <a:moveTo>
                  <a:pt x="6110" y="20092"/>
                </a:moveTo>
                <a:lnTo>
                  <a:pt x="6870" y="20152"/>
                </a:lnTo>
                <a:lnTo>
                  <a:pt x="6870" y="21064"/>
                </a:lnTo>
                <a:lnTo>
                  <a:pt x="6110" y="21034"/>
                </a:lnTo>
                <a:close/>
                <a:moveTo>
                  <a:pt x="6110" y="18268"/>
                </a:moveTo>
                <a:lnTo>
                  <a:pt x="6870" y="18359"/>
                </a:lnTo>
                <a:lnTo>
                  <a:pt x="6870" y="19271"/>
                </a:lnTo>
                <a:lnTo>
                  <a:pt x="6110" y="19210"/>
                </a:lnTo>
                <a:close/>
                <a:moveTo>
                  <a:pt x="6110" y="16444"/>
                </a:moveTo>
                <a:lnTo>
                  <a:pt x="6870" y="16566"/>
                </a:lnTo>
                <a:lnTo>
                  <a:pt x="6870" y="17477"/>
                </a:lnTo>
                <a:lnTo>
                  <a:pt x="6110" y="17386"/>
                </a:lnTo>
                <a:close/>
                <a:moveTo>
                  <a:pt x="6110" y="14620"/>
                </a:moveTo>
                <a:lnTo>
                  <a:pt x="6870" y="14772"/>
                </a:lnTo>
                <a:lnTo>
                  <a:pt x="6870" y="15715"/>
                </a:lnTo>
                <a:lnTo>
                  <a:pt x="6110" y="15623"/>
                </a:lnTo>
                <a:close/>
                <a:moveTo>
                  <a:pt x="6110" y="12827"/>
                </a:moveTo>
                <a:lnTo>
                  <a:pt x="6870" y="12949"/>
                </a:lnTo>
                <a:lnTo>
                  <a:pt x="6870" y="13860"/>
                </a:lnTo>
                <a:lnTo>
                  <a:pt x="6201" y="13800"/>
                </a:lnTo>
                <a:close/>
                <a:moveTo>
                  <a:pt x="6110" y="11003"/>
                </a:moveTo>
                <a:lnTo>
                  <a:pt x="6870" y="11155"/>
                </a:lnTo>
                <a:lnTo>
                  <a:pt x="6870" y="12067"/>
                </a:lnTo>
                <a:lnTo>
                  <a:pt x="6110" y="11946"/>
                </a:lnTo>
                <a:close/>
                <a:moveTo>
                  <a:pt x="6110" y="9180"/>
                </a:moveTo>
                <a:lnTo>
                  <a:pt x="6870" y="9362"/>
                </a:lnTo>
                <a:lnTo>
                  <a:pt x="6870" y="10274"/>
                </a:lnTo>
                <a:lnTo>
                  <a:pt x="6110" y="10122"/>
                </a:lnTo>
                <a:close/>
                <a:moveTo>
                  <a:pt x="6110" y="8298"/>
                </a:moveTo>
                <a:lnTo>
                  <a:pt x="6110" y="7356"/>
                </a:lnTo>
                <a:lnTo>
                  <a:pt x="6870" y="7569"/>
                </a:lnTo>
                <a:lnTo>
                  <a:pt x="6870" y="8480"/>
                </a:lnTo>
                <a:close/>
                <a:moveTo>
                  <a:pt x="6110" y="5562"/>
                </a:moveTo>
                <a:lnTo>
                  <a:pt x="6870" y="5775"/>
                </a:lnTo>
                <a:lnTo>
                  <a:pt x="6870" y="6687"/>
                </a:lnTo>
                <a:lnTo>
                  <a:pt x="6110" y="6505"/>
                </a:lnTo>
                <a:close/>
                <a:moveTo>
                  <a:pt x="6870" y="4894"/>
                </a:moveTo>
                <a:lnTo>
                  <a:pt x="6110" y="4681"/>
                </a:lnTo>
                <a:lnTo>
                  <a:pt x="6110" y="3739"/>
                </a:lnTo>
                <a:lnTo>
                  <a:pt x="6870" y="3982"/>
                </a:lnTo>
                <a:close/>
                <a:moveTo>
                  <a:pt x="7539" y="34529"/>
                </a:moveTo>
                <a:lnTo>
                  <a:pt x="8177" y="34469"/>
                </a:lnTo>
                <a:lnTo>
                  <a:pt x="8177" y="35320"/>
                </a:lnTo>
                <a:lnTo>
                  <a:pt x="7539" y="35411"/>
                </a:lnTo>
                <a:close/>
                <a:moveTo>
                  <a:pt x="7539" y="32736"/>
                </a:moveTo>
                <a:lnTo>
                  <a:pt x="8177" y="32706"/>
                </a:lnTo>
                <a:lnTo>
                  <a:pt x="8177" y="33557"/>
                </a:lnTo>
                <a:lnTo>
                  <a:pt x="7539" y="33618"/>
                </a:lnTo>
                <a:close/>
                <a:moveTo>
                  <a:pt x="7539" y="30943"/>
                </a:moveTo>
                <a:lnTo>
                  <a:pt x="8177" y="30912"/>
                </a:lnTo>
                <a:lnTo>
                  <a:pt x="8177" y="31763"/>
                </a:lnTo>
                <a:lnTo>
                  <a:pt x="7539" y="31824"/>
                </a:lnTo>
                <a:close/>
                <a:moveTo>
                  <a:pt x="7539" y="29180"/>
                </a:moveTo>
                <a:lnTo>
                  <a:pt x="8177" y="29180"/>
                </a:lnTo>
                <a:lnTo>
                  <a:pt x="8177" y="30031"/>
                </a:lnTo>
                <a:lnTo>
                  <a:pt x="7539" y="30061"/>
                </a:lnTo>
                <a:close/>
                <a:moveTo>
                  <a:pt x="7539" y="27386"/>
                </a:moveTo>
                <a:lnTo>
                  <a:pt x="8177" y="27386"/>
                </a:lnTo>
                <a:lnTo>
                  <a:pt x="8177" y="28238"/>
                </a:lnTo>
                <a:lnTo>
                  <a:pt x="7539" y="28268"/>
                </a:lnTo>
                <a:close/>
                <a:moveTo>
                  <a:pt x="7539" y="25593"/>
                </a:moveTo>
                <a:lnTo>
                  <a:pt x="8177" y="25624"/>
                </a:lnTo>
                <a:lnTo>
                  <a:pt x="8177" y="26475"/>
                </a:lnTo>
                <a:lnTo>
                  <a:pt x="7539" y="26475"/>
                </a:lnTo>
                <a:close/>
                <a:moveTo>
                  <a:pt x="7539" y="23830"/>
                </a:moveTo>
                <a:lnTo>
                  <a:pt x="8177" y="23861"/>
                </a:lnTo>
                <a:lnTo>
                  <a:pt x="8177" y="24712"/>
                </a:lnTo>
                <a:lnTo>
                  <a:pt x="7539" y="24712"/>
                </a:lnTo>
                <a:close/>
                <a:moveTo>
                  <a:pt x="7539" y="22037"/>
                </a:moveTo>
                <a:lnTo>
                  <a:pt x="8177" y="22098"/>
                </a:lnTo>
                <a:lnTo>
                  <a:pt x="8177" y="22949"/>
                </a:lnTo>
                <a:lnTo>
                  <a:pt x="7539" y="22918"/>
                </a:lnTo>
                <a:close/>
                <a:moveTo>
                  <a:pt x="7539" y="20243"/>
                </a:moveTo>
                <a:lnTo>
                  <a:pt x="8177" y="20335"/>
                </a:lnTo>
                <a:lnTo>
                  <a:pt x="8177" y="21186"/>
                </a:lnTo>
                <a:lnTo>
                  <a:pt x="7539" y="21125"/>
                </a:lnTo>
                <a:close/>
                <a:moveTo>
                  <a:pt x="7539" y="18481"/>
                </a:moveTo>
                <a:lnTo>
                  <a:pt x="8177" y="18541"/>
                </a:lnTo>
                <a:lnTo>
                  <a:pt x="8177" y="19392"/>
                </a:lnTo>
                <a:lnTo>
                  <a:pt x="7539" y="19362"/>
                </a:lnTo>
                <a:close/>
                <a:moveTo>
                  <a:pt x="7539" y="16687"/>
                </a:moveTo>
                <a:lnTo>
                  <a:pt x="8177" y="16778"/>
                </a:lnTo>
                <a:lnTo>
                  <a:pt x="8177" y="17629"/>
                </a:lnTo>
                <a:lnTo>
                  <a:pt x="7539" y="17569"/>
                </a:lnTo>
                <a:close/>
                <a:moveTo>
                  <a:pt x="7539" y="14894"/>
                </a:moveTo>
                <a:lnTo>
                  <a:pt x="8177" y="15015"/>
                </a:lnTo>
                <a:lnTo>
                  <a:pt x="8177" y="15867"/>
                </a:lnTo>
                <a:lnTo>
                  <a:pt x="7539" y="15775"/>
                </a:lnTo>
                <a:close/>
                <a:moveTo>
                  <a:pt x="7539" y="13131"/>
                </a:moveTo>
                <a:lnTo>
                  <a:pt x="8177" y="13253"/>
                </a:lnTo>
                <a:lnTo>
                  <a:pt x="8177" y="14104"/>
                </a:lnTo>
                <a:lnTo>
                  <a:pt x="7539" y="14012"/>
                </a:lnTo>
                <a:close/>
                <a:moveTo>
                  <a:pt x="7539" y="11338"/>
                </a:moveTo>
                <a:lnTo>
                  <a:pt x="8177" y="11490"/>
                </a:lnTo>
                <a:lnTo>
                  <a:pt x="8177" y="12341"/>
                </a:lnTo>
                <a:lnTo>
                  <a:pt x="7539" y="12219"/>
                </a:lnTo>
                <a:close/>
                <a:moveTo>
                  <a:pt x="7539" y="9544"/>
                </a:moveTo>
                <a:lnTo>
                  <a:pt x="8177" y="9727"/>
                </a:lnTo>
                <a:lnTo>
                  <a:pt x="8177" y="10578"/>
                </a:lnTo>
                <a:lnTo>
                  <a:pt x="7539" y="10456"/>
                </a:lnTo>
                <a:close/>
                <a:moveTo>
                  <a:pt x="7539" y="7781"/>
                </a:moveTo>
                <a:lnTo>
                  <a:pt x="8177" y="7964"/>
                </a:lnTo>
                <a:lnTo>
                  <a:pt x="8177" y="8815"/>
                </a:lnTo>
                <a:lnTo>
                  <a:pt x="7539" y="8663"/>
                </a:lnTo>
                <a:close/>
                <a:moveTo>
                  <a:pt x="7539" y="5988"/>
                </a:moveTo>
                <a:lnTo>
                  <a:pt x="8177" y="6170"/>
                </a:lnTo>
                <a:lnTo>
                  <a:pt x="8177" y="7021"/>
                </a:lnTo>
                <a:lnTo>
                  <a:pt x="7539" y="6869"/>
                </a:lnTo>
                <a:close/>
                <a:moveTo>
                  <a:pt x="8177" y="5258"/>
                </a:moveTo>
                <a:lnTo>
                  <a:pt x="7539" y="5106"/>
                </a:lnTo>
                <a:lnTo>
                  <a:pt x="7539" y="4225"/>
                </a:lnTo>
                <a:lnTo>
                  <a:pt x="8177" y="440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solidFill>
                <a:srgbClr val="000000"/>
              </a:solidFill>
            </a:endParaRPr>
          </a:p>
        </p:txBody>
      </p:sp>
      <p:sp>
        <p:nvSpPr>
          <p:cNvPr id="381" name="Google Shape;381;p32"/>
          <p:cNvSpPr/>
          <p:nvPr/>
        </p:nvSpPr>
        <p:spPr>
          <a:xfrm>
            <a:off x="409750" y="2009900"/>
            <a:ext cx="1906200" cy="202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2019394" y="2009900"/>
            <a:ext cx="1906200" cy="202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3629037" y="2009900"/>
            <a:ext cx="1906200" cy="202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5238681" y="2009900"/>
            <a:ext cx="1906200" cy="202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6848324" y="2009900"/>
            <a:ext cx="1906200" cy="202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txBox="1"/>
          <p:nvPr/>
        </p:nvSpPr>
        <p:spPr>
          <a:xfrm>
            <a:off x="5680900"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Modelling</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000">
                <a:solidFill>
                  <a:srgbClr val="434343"/>
                </a:solidFill>
                <a:latin typeface="EB Garamond"/>
                <a:ea typeface="EB Garamond"/>
                <a:cs typeface="EB Garamond"/>
                <a:sym typeface="EB Garamond"/>
              </a:rPr>
              <a:t>Build, fit and validate model</a:t>
            </a:r>
            <a:r>
              <a:rPr lang="en" sz="1000">
                <a:solidFill>
                  <a:srgbClr val="434343"/>
                </a:solidFill>
                <a:latin typeface="EB Garamond"/>
                <a:ea typeface="EB Garamond"/>
                <a:cs typeface="EB Garamond"/>
                <a:sym typeface="EB Garamond"/>
              </a:rPr>
              <a:t> </a:t>
            </a:r>
            <a:endParaRPr sz="1000">
              <a:solidFill>
                <a:srgbClr val="434343"/>
              </a:solidFill>
              <a:latin typeface="EB Garamond"/>
              <a:ea typeface="EB Garamond"/>
              <a:cs typeface="EB Garamond"/>
              <a:sym typeface="EB Garamond"/>
            </a:endParaRPr>
          </a:p>
        </p:txBody>
      </p:sp>
      <p:sp>
        <p:nvSpPr>
          <p:cNvPr id="387" name="Google Shape;387;p32"/>
          <p:cNvSpPr txBox="1"/>
          <p:nvPr/>
        </p:nvSpPr>
        <p:spPr>
          <a:xfrm>
            <a:off x="7176175" y="2833925"/>
            <a:ext cx="12678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Model Optimization</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 </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000">
                <a:solidFill>
                  <a:srgbClr val="434343"/>
                </a:solidFill>
                <a:latin typeface="EB Garamond"/>
                <a:ea typeface="EB Garamond"/>
                <a:cs typeface="EB Garamond"/>
                <a:sym typeface="EB Garamond"/>
              </a:rPr>
              <a:t>Assessing model performance and make changes to improve model</a:t>
            </a:r>
            <a:endParaRPr sz="1000">
              <a:solidFill>
                <a:srgbClr val="434343"/>
              </a:solidFill>
              <a:latin typeface="EB Garamond"/>
              <a:ea typeface="EB Garamond"/>
              <a:cs typeface="EB Garamond"/>
              <a:sym typeface="EB Garamond"/>
            </a:endParaRPr>
          </a:p>
        </p:txBody>
      </p:sp>
      <p:sp>
        <p:nvSpPr>
          <p:cNvPr id="388" name="Google Shape;388;p32"/>
          <p:cNvSpPr txBox="1"/>
          <p:nvPr/>
        </p:nvSpPr>
        <p:spPr>
          <a:xfrm>
            <a:off x="2366650"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Collect, Prepare &amp; Manipulate data</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000">
                <a:solidFill>
                  <a:srgbClr val="434343"/>
                </a:solidFill>
                <a:latin typeface="EB Garamond"/>
                <a:ea typeface="EB Garamond"/>
                <a:cs typeface="EB Garamond"/>
                <a:sym typeface="EB Garamond"/>
              </a:rPr>
              <a:t>Collect and prepare the data to be used for modelling</a:t>
            </a:r>
            <a:endParaRPr sz="1000">
              <a:solidFill>
                <a:srgbClr val="434343"/>
              </a:solidFill>
              <a:latin typeface="EB Garamond"/>
              <a:ea typeface="EB Garamond"/>
              <a:cs typeface="EB Garamond"/>
              <a:sym typeface="EB Garamond"/>
            </a:endParaRPr>
          </a:p>
        </p:txBody>
      </p:sp>
      <p:sp>
        <p:nvSpPr>
          <p:cNvPr id="389" name="Google Shape;389;p32"/>
          <p:cNvSpPr txBox="1"/>
          <p:nvPr/>
        </p:nvSpPr>
        <p:spPr>
          <a:xfrm>
            <a:off x="3947575" y="2833925"/>
            <a:ext cx="12912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Data Exploration &amp; Analysis</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100"/>
              </a:spcBef>
              <a:spcAft>
                <a:spcPts val="0"/>
              </a:spcAft>
              <a:buNone/>
            </a:pPr>
            <a:r>
              <a:rPr lang="en" sz="1000">
                <a:solidFill>
                  <a:srgbClr val="434343"/>
                </a:solidFill>
                <a:latin typeface="EB Garamond"/>
                <a:ea typeface="EB Garamond"/>
                <a:cs typeface="EB Garamond"/>
                <a:sym typeface="EB Garamond"/>
              </a:rPr>
              <a:t>Find significant patterns and trends using statistical methods and visualisations</a:t>
            </a:r>
            <a:br>
              <a:rPr lang="en" sz="1000">
                <a:solidFill>
                  <a:srgbClr val="434343"/>
                </a:solidFill>
                <a:latin typeface="EB Garamond"/>
                <a:ea typeface="EB Garamond"/>
                <a:cs typeface="EB Garamond"/>
                <a:sym typeface="EB Garamond"/>
              </a:rPr>
            </a:br>
            <a:endParaRPr sz="1000">
              <a:solidFill>
                <a:srgbClr val="434343"/>
              </a:solidFill>
              <a:latin typeface="EB Garamond"/>
              <a:ea typeface="EB Garamond"/>
              <a:cs typeface="EB Garamond"/>
              <a:sym typeface="EB Garamond"/>
            </a:endParaRPr>
          </a:p>
        </p:txBody>
      </p:sp>
      <p:grpSp>
        <p:nvGrpSpPr>
          <p:cNvPr id="390" name="Google Shape;390;p32"/>
          <p:cNvGrpSpPr/>
          <p:nvPr/>
        </p:nvGrpSpPr>
        <p:grpSpPr>
          <a:xfrm>
            <a:off x="4382467" y="2254979"/>
            <a:ext cx="379104" cy="425600"/>
            <a:chOff x="-1073808" y="2303972"/>
            <a:chExt cx="379104" cy="425600"/>
          </a:xfrm>
        </p:grpSpPr>
        <p:sp>
          <p:nvSpPr>
            <p:cNvPr id="391" name="Google Shape;391;p32"/>
            <p:cNvSpPr/>
            <p:nvPr/>
          </p:nvSpPr>
          <p:spPr>
            <a:xfrm>
              <a:off x="-1073808" y="2303972"/>
              <a:ext cx="139744" cy="232788"/>
            </a:xfrm>
            <a:custGeom>
              <a:rect b="b" l="l" r="r" t="t"/>
              <a:pathLst>
                <a:path extrusionOk="0" h="39708" w="23837">
                  <a:moveTo>
                    <a:pt x="19298" y="2270"/>
                  </a:moveTo>
                  <a:cubicBezTo>
                    <a:pt x="20557" y="2270"/>
                    <a:pt x="21567" y="3279"/>
                    <a:pt x="21567" y="4539"/>
                  </a:cubicBezTo>
                  <a:lnTo>
                    <a:pt x="21567" y="29497"/>
                  </a:lnTo>
                  <a:lnTo>
                    <a:pt x="2270" y="29497"/>
                  </a:lnTo>
                  <a:lnTo>
                    <a:pt x="2270" y="4539"/>
                  </a:lnTo>
                  <a:cubicBezTo>
                    <a:pt x="2270" y="3279"/>
                    <a:pt x="3291" y="2270"/>
                    <a:pt x="4539" y="2270"/>
                  </a:cubicBezTo>
                  <a:close/>
                  <a:moveTo>
                    <a:pt x="12503" y="31766"/>
                  </a:moveTo>
                  <a:cubicBezTo>
                    <a:pt x="11867" y="31766"/>
                    <a:pt x="11368" y="32288"/>
                    <a:pt x="11380" y="32912"/>
                  </a:cubicBezTo>
                  <a:cubicBezTo>
                    <a:pt x="11380" y="33536"/>
                    <a:pt x="11890" y="34035"/>
                    <a:pt x="12525" y="34035"/>
                  </a:cubicBezTo>
                  <a:lnTo>
                    <a:pt x="4539" y="34035"/>
                  </a:lnTo>
                  <a:cubicBezTo>
                    <a:pt x="3291" y="34035"/>
                    <a:pt x="2270" y="33014"/>
                    <a:pt x="2270" y="31766"/>
                  </a:cubicBezTo>
                  <a:close/>
                  <a:moveTo>
                    <a:pt x="21567" y="31766"/>
                  </a:moveTo>
                  <a:cubicBezTo>
                    <a:pt x="21567" y="33014"/>
                    <a:pt x="20557" y="34035"/>
                    <a:pt x="19298" y="34035"/>
                  </a:cubicBezTo>
                  <a:lnTo>
                    <a:pt x="12525" y="34035"/>
                  </a:lnTo>
                  <a:cubicBezTo>
                    <a:pt x="13149" y="34035"/>
                    <a:pt x="13660" y="33536"/>
                    <a:pt x="13660" y="32901"/>
                  </a:cubicBezTo>
                  <a:cubicBezTo>
                    <a:pt x="13660" y="32277"/>
                    <a:pt x="13161" y="31766"/>
                    <a:pt x="12537" y="31766"/>
                  </a:cubicBezTo>
                  <a:close/>
                  <a:moveTo>
                    <a:pt x="2349" y="35714"/>
                  </a:moveTo>
                  <a:cubicBezTo>
                    <a:pt x="3007" y="36100"/>
                    <a:pt x="3767" y="36304"/>
                    <a:pt x="4539" y="36304"/>
                  </a:cubicBezTo>
                  <a:lnTo>
                    <a:pt x="19298" y="36304"/>
                  </a:lnTo>
                  <a:cubicBezTo>
                    <a:pt x="20070" y="36304"/>
                    <a:pt x="20830" y="36100"/>
                    <a:pt x="21499" y="35714"/>
                  </a:cubicBezTo>
                  <a:lnTo>
                    <a:pt x="21499" y="35714"/>
                  </a:lnTo>
                  <a:cubicBezTo>
                    <a:pt x="21250" y="36724"/>
                    <a:pt x="20342" y="37439"/>
                    <a:pt x="19298" y="37439"/>
                  </a:cubicBezTo>
                  <a:lnTo>
                    <a:pt x="4539" y="37439"/>
                  </a:lnTo>
                  <a:cubicBezTo>
                    <a:pt x="3495" y="37439"/>
                    <a:pt x="2599" y="36724"/>
                    <a:pt x="2349" y="35714"/>
                  </a:cubicBezTo>
                  <a:close/>
                  <a:moveTo>
                    <a:pt x="4539" y="1"/>
                  </a:moveTo>
                  <a:cubicBezTo>
                    <a:pt x="2031" y="1"/>
                    <a:pt x="1" y="2032"/>
                    <a:pt x="1" y="4539"/>
                  </a:cubicBezTo>
                  <a:lnTo>
                    <a:pt x="1" y="35170"/>
                  </a:lnTo>
                  <a:cubicBezTo>
                    <a:pt x="1" y="37677"/>
                    <a:pt x="2031" y="39708"/>
                    <a:pt x="4539" y="39708"/>
                  </a:cubicBezTo>
                  <a:lnTo>
                    <a:pt x="19298" y="39708"/>
                  </a:lnTo>
                  <a:cubicBezTo>
                    <a:pt x="21805" y="39708"/>
                    <a:pt x="23836" y="37677"/>
                    <a:pt x="23836" y="35170"/>
                  </a:cubicBezTo>
                  <a:lnTo>
                    <a:pt x="23836" y="4539"/>
                  </a:lnTo>
                  <a:cubicBezTo>
                    <a:pt x="23836" y="2032"/>
                    <a:pt x="21805" y="1"/>
                    <a:pt x="1929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894234" y="2536754"/>
              <a:ext cx="199530" cy="192818"/>
            </a:xfrm>
            <a:custGeom>
              <a:rect b="b" l="l" r="r" t="t"/>
              <a:pathLst>
                <a:path extrusionOk="0" h="32890" w="34035">
                  <a:moveTo>
                    <a:pt x="17029" y="2462"/>
                  </a:moveTo>
                  <a:lnTo>
                    <a:pt x="31777" y="11947"/>
                  </a:lnTo>
                  <a:lnTo>
                    <a:pt x="31777" y="13785"/>
                  </a:lnTo>
                  <a:lnTo>
                    <a:pt x="17664" y="4720"/>
                  </a:lnTo>
                  <a:lnTo>
                    <a:pt x="17630" y="4697"/>
                  </a:lnTo>
                  <a:cubicBezTo>
                    <a:pt x="17585" y="4675"/>
                    <a:pt x="17540" y="4663"/>
                    <a:pt x="17494" y="4641"/>
                  </a:cubicBezTo>
                  <a:cubicBezTo>
                    <a:pt x="17404" y="4595"/>
                    <a:pt x="17324" y="4573"/>
                    <a:pt x="17233" y="4550"/>
                  </a:cubicBezTo>
                  <a:cubicBezTo>
                    <a:pt x="17160" y="4544"/>
                    <a:pt x="17089" y="4541"/>
                    <a:pt x="17018" y="4541"/>
                  </a:cubicBezTo>
                  <a:cubicBezTo>
                    <a:pt x="16947" y="4541"/>
                    <a:pt x="16876" y="4544"/>
                    <a:pt x="16802" y="4550"/>
                  </a:cubicBezTo>
                  <a:cubicBezTo>
                    <a:pt x="16723" y="4573"/>
                    <a:pt x="16632" y="4595"/>
                    <a:pt x="16553" y="4641"/>
                  </a:cubicBezTo>
                  <a:cubicBezTo>
                    <a:pt x="16507" y="4663"/>
                    <a:pt x="16451" y="4675"/>
                    <a:pt x="16405" y="4697"/>
                  </a:cubicBezTo>
                  <a:lnTo>
                    <a:pt x="2281" y="13785"/>
                  </a:lnTo>
                  <a:lnTo>
                    <a:pt x="2281" y="11947"/>
                  </a:lnTo>
                  <a:lnTo>
                    <a:pt x="17029" y="2462"/>
                  </a:lnTo>
                  <a:close/>
                  <a:moveTo>
                    <a:pt x="17018" y="7000"/>
                  </a:moveTo>
                  <a:lnTo>
                    <a:pt x="29497" y="15033"/>
                  </a:lnTo>
                  <a:lnTo>
                    <a:pt x="29497" y="30620"/>
                  </a:lnTo>
                  <a:lnTo>
                    <a:pt x="21556" y="30620"/>
                  </a:lnTo>
                  <a:lnTo>
                    <a:pt x="21556" y="21544"/>
                  </a:lnTo>
                  <a:cubicBezTo>
                    <a:pt x="21556" y="20920"/>
                    <a:pt x="21045" y="20410"/>
                    <a:pt x="20421" y="20410"/>
                  </a:cubicBezTo>
                  <a:lnTo>
                    <a:pt x="13614" y="20410"/>
                  </a:lnTo>
                  <a:cubicBezTo>
                    <a:pt x="12990" y="20410"/>
                    <a:pt x="12480" y="20920"/>
                    <a:pt x="12480" y="21544"/>
                  </a:cubicBezTo>
                  <a:lnTo>
                    <a:pt x="12480" y="30632"/>
                  </a:lnTo>
                  <a:lnTo>
                    <a:pt x="4539" y="30632"/>
                  </a:lnTo>
                  <a:lnTo>
                    <a:pt x="4539" y="15033"/>
                  </a:lnTo>
                  <a:lnTo>
                    <a:pt x="17018" y="7000"/>
                  </a:lnTo>
                  <a:close/>
                  <a:moveTo>
                    <a:pt x="19287" y="22679"/>
                  </a:moveTo>
                  <a:lnTo>
                    <a:pt x="19287" y="30632"/>
                  </a:lnTo>
                  <a:lnTo>
                    <a:pt x="14749" y="30620"/>
                  </a:lnTo>
                  <a:lnTo>
                    <a:pt x="14749" y="22679"/>
                  </a:lnTo>
                  <a:close/>
                  <a:moveTo>
                    <a:pt x="16802" y="1"/>
                  </a:moveTo>
                  <a:cubicBezTo>
                    <a:pt x="16712" y="23"/>
                    <a:pt x="16621" y="69"/>
                    <a:pt x="16530" y="114"/>
                  </a:cubicBezTo>
                  <a:cubicBezTo>
                    <a:pt x="16485" y="125"/>
                    <a:pt x="16451" y="137"/>
                    <a:pt x="16405" y="159"/>
                  </a:cubicBezTo>
                  <a:lnTo>
                    <a:pt x="16383" y="182"/>
                  </a:lnTo>
                  <a:lnTo>
                    <a:pt x="523" y="10370"/>
                  </a:lnTo>
                  <a:cubicBezTo>
                    <a:pt x="500" y="10404"/>
                    <a:pt x="466" y="10427"/>
                    <a:pt x="443" y="10449"/>
                  </a:cubicBezTo>
                  <a:cubicBezTo>
                    <a:pt x="375" y="10506"/>
                    <a:pt x="330" y="10551"/>
                    <a:pt x="273" y="10619"/>
                  </a:cubicBezTo>
                  <a:cubicBezTo>
                    <a:pt x="228" y="10676"/>
                    <a:pt x="194" y="10733"/>
                    <a:pt x="159" y="10790"/>
                  </a:cubicBezTo>
                  <a:cubicBezTo>
                    <a:pt x="125" y="10858"/>
                    <a:pt x="91" y="10926"/>
                    <a:pt x="69" y="10994"/>
                  </a:cubicBezTo>
                  <a:cubicBezTo>
                    <a:pt x="46" y="11062"/>
                    <a:pt x="35" y="11141"/>
                    <a:pt x="23" y="11209"/>
                  </a:cubicBezTo>
                  <a:cubicBezTo>
                    <a:pt x="12" y="11255"/>
                    <a:pt x="12" y="11289"/>
                    <a:pt x="1" y="11334"/>
                  </a:cubicBezTo>
                  <a:lnTo>
                    <a:pt x="1" y="15872"/>
                  </a:lnTo>
                  <a:cubicBezTo>
                    <a:pt x="1" y="15895"/>
                    <a:pt x="23" y="15929"/>
                    <a:pt x="23" y="15963"/>
                  </a:cubicBezTo>
                  <a:cubicBezTo>
                    <a:pt x="35" y="16031"/>
                    <a:pt x="46" y="16110"/>
                    <a:pt x="69" y="16178"/>
                  </a:cubicBezTo>
                  <a:cubicBezTo>
                    <a:pt x="91" y="16258"/>
                    <a:pt x="114" y="16326"/>
                    <a:pt x="148" y="16394"/>
                  </a:cubicBezTo>
                  <a:cubicBezTo>
                    <a:pt x="159" y="16417"/>
                    <a:pt x="171" y="16451"/>
                    <a:pt x="182" y="16485"/>
                  </a:cubicBezTo>
                  <a:cubicBezTo>
                    <a:pt x="216" y="16530"/>
                    <a:pt x="262" y="16575"/>
                    <a:pt x="307" y="16621"/>
                  </a:cubicBezTo>
                  <a:cubicBezTo>
                    <a:pt x="318" y="16643"/>
                    <a:pt x="330" y="16655"/>
                    <a:pt x="352" y="16678"/>
                  </a:cubicBezTo>
                  <a:cubicBezTo>
                    <a:pt x="443" y="16757"/>
                    <a:pt x="545" y="16836"/>
                    <a:pt x="659" y="16882"/>
                  </a:cubicBezTo>
                  <a:cubicBezTo>
                    <a:pt x="693" y="16904"/>
                    <a:pt x="715" y="16904"/>
                    <a:pt x="738" y="16916"/>
                  </a:cubicBezTo>
                  <a:cubicBezTo>
                    <a:pt x="863" y="16961"/>
                    <a:pt x="999" y="16995"/>
                    <a:pt x="1135" y="16995"/>
                  </a:cubicBezTo>
                  <a:cubicBezTo>
                    <a:pt x="1271" y="16995"/>
                    <a:pt x="1396" y="16961"/>
                    <a:pt x="1521" y="16916"/>
                  </a:cubicBezTo>
                  <a:cubicBezTo>
                    <a:pt x="1566" y="16904"/>
                    <a:pt x="1600" y="16882"/>
                    <a:pt x="1634" y="16870"/>
                  </a:cubicBezTo>
                  <a:cubicBezTo>
                    <a:pt x="1668" y="16848"/>
                    <a:pt x="1714" y="16836"/>
                    <a:pt x="1748" y="16814"/>
                  </a:cubicBezTo>
                  <a:lnTo>
                    <a:pt x="2270" y="16485"/>
                  </a:lnTo>
                  <a:lnTo>
                    <a:pt x="2270" y="30620"/>
                  </a:lnTo>
                  <a:lnTo>
                    <a:pt x="1135" y="30620"/>
                  </a:lnTo>
                  <a:cubicBezTo>
                    <a:pt x="511" y="30620"/>
                    <a:pt x="1" y="31131"/>
                    <a:pt x="1" y="31755"/>
                  </a:cubicBezTo>
                  <a:cubicBezTo>
                    <a:pt x="1" y="32379"/>
                    <a:pt x="511" y="32889"/>
                    <a:pt x="1135" y="32889"/>
                  </a:cubicBezTo>
                  <a:lnTo>
                    <a:pt x="32901" y="32889"/>
                  </a:lnTo>
                  <a:cubicBezTo>
                    <a:pt x="33524" y="32889"/>
                    <a:pt x="34035" y="32379"/>
                    <a:pt x="34035" y="31755"/>
                  </a:cubicBezTo>
                  <a:cubicBezTo>
                    <a:pt x="34035" y="31131"/>
                    <a:pt x="33524" y="30620"/>
                    <a:pt x="32901" y="30620"/>
                  </a:cubicBezTo>
                  <a:lnTo>
                    <a:pt x="31766" y="30620"/>
                  </a:lnTo>
                  <a:lnTo>
                    <a:pt x="31766" y="16485"/>
                  </a:lnTo>
                  <a:lnTo>
                    <a:pt x="32288" y="16814"/>
                  </a:lnTo>
                  <a:cubicBezTo>
                    <a:pt x="32322" y="16836"/>
                    <a:pt x="32356" y="16848"/>
                    <a:pt x="32401" y="16870"/>
                  </a:cubicBezTo>
                  <a:cubicBezTo>
                    <a:pt x="32435" y="16882"/>
                    <a:pt x="32469" y="16904"/>
                    <a:pt x="32503" y="16916"/>
                  </a:cubicBezTo>
                  <a:cubicBezTo>
                    <a:pt x="32628" y="16961"/>
                    <a:pt x="32764" y="16995"/>
                    <a:pt x="32901" y="16995"/>
                  </a:cubicBezTo>
                  <a:cubicBezTo>
                    <a:pt x="33037" y="16995"/>
                    <a:pt x="33161" y="16961"/>
                    <a:pt x="33286" y="16916"/>
                  </a:cubicBezTo>
                  <a:cubicBezTo>
                    <a:pt x="33320" y="16904"/>
                    <a:pt x="33343" y="16904"/>
                    <a:pt x="33366" y="16893"/>
                  </a:cubicBezTo>
                  <a:cubicBezTo>
                    <a:pt x="33490" y="16836"/>
                    <a:pt x="33593" y="16768"/>
                    <a:pt x="33683" y="16678"/>
                  </a:cubicBezTo>
                  <a:cubicBezTo>
                    <a:pt x="33695" y="16655"/>
                    <a:pt x="33706" y="16643"/>
                    <a:pt x="33729" y="16621"/>
                  </a:cubicBezTo>
                  <a:cubicBezTo>
                    <a:pt x="33774" y="16575"/>
                    <a:pt x="33808" y="16530"/>
                    <a:pt x="33853" y="16485"/>
                  </a:cubicBezTo>
                  <a:cubicBezTo>
                    <a:pt x="33865" y="16451"/>
                    <a:pt x="33876" y="16428"/>
                    <a:pt x="33888" y="16394"/>
                  </a:cubicBezTo>
                  <a:cubicBezTo>
                    <a:pt x="33922" y="16326"/>
                    <a:pt x="33944" y="16258"/>
                    <a:pt x="33967" y="16178"/>
                  </a:cubicBezTo>
                  <a:cubicBezTo>
                    <a:pt x="33990" y="16110"/>
                    <a:pt x="34001" y="16031"/>
                    <a:pt x="34012" y="15963"/>
                  </a:cubicBezTo>
                  <a:cubicBezTo>
                    <a:pt x="34024" y="15929"/>
                    <a:pt x="34024" y="15895"/>
                    <a:pt x="34035" y="15872"/>
                  </a:cubicBezTo>
                  <a:lnTo>
                    <a:pt x="34035" y="11323"/>
                  </a:lnTo>
                  <a:cubicBezTo>
                    <a:pt x="34024" y="11289"/>
                    <a:pt x="34012" y="11243"/>
                    <a:pt x="34001" y="11209"/>
                  </a:cubicBezTo>
                  <a:cubicBezTo>
                    <a:pt x="33990" y="11062"/>
                    <a:pt x="33944" y="10914"/>
                    <a:pt x="33876" y="10778"/>
                  </a:cubicBezTo>
                  <a:cubicBezTo>
                    <a:pt x="33842" y="10721"/>
                    <a:pt x="33808" y="10665"/>
                    <a:pt x="33763" y="10608"/>
                  </a:cubicBezTo>
                  <a:cubicBezTo>
                    <a:pt x="33706" y="10551"/>
                    <a:pt x="33649" y="10495"/>
                    <a:pt x="33593" y="10449"/>
                  </a:cubicBezTo>
                  <a:cubicBezTo>
                    <a:pt x="33559" y="10415"/>
                    <a:pt x="33547" y="10381"/>
                    <a:pt x="33513" y="10370"/>
                  </a:cubicBezTo>
                  <a:lnTo>
                    <a:pt x="17664" y="182"/>
                  </a:lnTo>
                  <a:lnTo>
                    <a:pt x="17630" y="159"/>
                  </a:lnTo>
                  <a:cubicBezTo>
                    <a:pt x="17585" y="137"/>
                    <a:pt x="17540" y="114"/>
                    <a:pt x="17494" y="103"/>
                  </a:cubicBezTo>
                  <a:cubicBezTo>
                    <a:pt x="17404" y="57"/>
                    <a:pt x="17324" y="23"/>
                    <a:pt x="1723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1007233" y="2550056"/>
              <a:ext cx="113205" cy="146275"/>
            </a:xfrm>
            <a:custGeom>
              <a:rect b="b" l="l" r="r" t="t"/>
              <a:pathLst>
                <a:path extrusionOk="0" h="24951" w="19310">
                  <a:moveTo>
                    <a:pt x="1135" y="1"/>
                  </a:moveTo>
                  <a:cubicBezTo>
                    <a:pt x="500" y="1"/>
                    <a:pt x="1" y="500"/>
                    <a:pt x="1" y="1135"/>
                  </a:cubicBezTo>
                  <a:lnTo>
                    <a:pt x="1" y="20421"/>
                  </a:lnTo>
                  <a:cubicBezTo>
                    <a:pt x="1" y="21045"/>
                    <a:pt x="500" y="21556"/>
                    <a:pt x="1135" y="21556"/>
                  </a:cubicBezTo>
                  <a:lnTo>
                    <a:pt x="15407" y="21556"/>
                  </a:lnTo>
                  <a:lnTo>
                    <a:pt x="13932" y="23019"/>
                  </a:lnTo>
                  <a:cubicBezTo>
                    <a:pt x="13490" y="23462"/>
                    <a:pt x="13490" y="24176"/>
                    <a:pt x="13932" y="24619"/>
                  </a:cubicBezTo>
                  <a:cubicBezTo>
                    <a:pt x="14153" y="24840"/>
                    <a:pt x="14446" y="24951"/>
                    <a:pt x="14738" y="24951"/>
                  </a:cubicBezTo>
                  <a:cubicBezTo>
                    <a:pt x="15030" y="24951"/>
                    <a:pt x="15322" y="24840"/>
                    <a:pt x="15543" y="24619"/>
                  </a:cubicBezTo>
                  <a:lnTo>
                    <a:pt x="18947" y="21215"/>
                  </a:lnTo>
                  <a:cubicBezTo>
                    <a:pt x="19049" y="21113"/>
                    <a:pt x="19140" y="20988"/>
                    <a:pt x="19196" y="20852"/>
                  </a:cubicBezTo>
                  <a:cubicBezTo>
                    <a:pt x="19310" y="20569"/>
                    <a:pt x="19310" y="20262"/>
                    <a:pt x="19196" y="19979"/>
                  </a:cubicBezTo>
                  <a:cubicBezTo>
                    <a:pt x="19140" y="19843"/>
                    <a:pt x="19049" y="19718"/>
                    <a:pt x="18947" y="19616"/>
                  </a:cubicBezTo>
                  <a:lnTo>
                    <a:pt x="15543" y="16212"/>
                  </a:lnTo>
                  <a:cubicBezTo>
                    <a:pt x="15322" y="15991"/>
                    <a:pt x="15030" y="15880"/>
                    <a:pt x="14738" y="15880"/>
                  </a:cubicBezTo>
                  <a:cubicBezTo>
                    <a:pt x="14446" y="15880"/>
                    <a:pt x="14153" y="15991"/>
                    <a:pt x="13932" y="16212"/>
                  </a:cubicBezTo>
                  <a:cubicBezTo>
                    <a:pt x="13490" y="16655"/>
                    <a:pt x="13490" y="17370"/>
                    <a:pt x="13932" y="17812"/>
                  </a:cubicBezTo>
                  <a:lnTo>
                    <a:pt x="15407" y="19287"/>
                  </a:lnTo>
                  <a:lnTo>
                    <a:pt x="2270" y="19287"/>
                  </a:lnTo>
                  <a:lnTo>
                    <a:pt x="2270" y="1135"/>
                  </a:lnTo>
                  <a:cubicBezTo>
                    <a:pt x="2270" y="500"/>
                    <a:pt x="1759" y="1"/>
                    <a:pt x="11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921371" y="2383766"/>
              <a:ext cx="133559" cy="139627"/>
            </a:xfrm>
            <a:custGeom>
              <a:rect b="b" l="l" r="r" t="t"/>
              <a:pathLst>
                <a:path extrusionOk="0" h="23817" w="22782">
                  <a:moveTo>
                    <a:pt x="4624" y="1"/>
                  </a:moveTo>
                  <a:cubicBezTo>
                    <a:pt x="4335" y="1"/>
                    <a:pt x="4045" y="111"/>
                    <a:pt x="3824" y="333"/>
                  </a:cubicBezTo>
                  <a:lnTo>
                    <a:pt x="421" y="3736"/>
                  </a:lnTo>
                  <a:cubicBezTo>
                    <a:pt x="92" y="4054"/>
                    <a:pt x="1" y="4541"/>
                    <a:pt x="171" y="4973"/>
                  </a:cubicBezTo>
                  <a:cubicBezTo>
                    <a:pt x="228" y="5109"/>
                    <a:pt x="319" y="5234"/>
                    <a:pt x="421" y="5336"/>
                  </a:cubicBezTo>
                  <a:lnTo>
                    <a:pt x="3824" y="8739"/>
                  </a:lnTo>
                  <a:cubicBezTo>
                    <a:pt x="4045" y="8960"/>
                    <a:pt x="4335" y="9071"/>
                    <a:pt x="4624" y="9071"/>
                  </a:cubicBezTo>
                  <a:cubicBezTo>
                    <a:pt x="4913" y="9071"/>
                    <a:pt x="5203" y="8960"/>
                    <a:pt x="5424" y="8739"/>
                  </a:cubicBezTo>
                  <a:cubicBezTo>
                    <a:pt x="5878" y="8297"/>
                    <a:pt x="5878" y="7582"/>
                    <a:pt x="5424" y="7139"/>
                  </a:cubicBezTo>
                  <a:lnTo>
                    <a:pt x="3960" y="5676"/>
                  </a:lnTo>
                  <a:lnTo>
                    <a:pt x="20512" y="5676"/>
                  </a:lnTo>
                  <a:lnTo>
                    <a:pt x="20512" y="22693"/>
                  </a:lnTo>
                  <a:cubicBezTo>
                    <a:pt x="20512" y="23317"/>
                    <a:pt x="21012" y="23816"/>
                    <a:pt x="21647" y="23816"/>
                  </a:cubicBezTo>
                  <a:cubicBezTo>
                    <a:pt x="22271" y="23816"/>
                    <a:pt x="22781" y="23317"/>
                    <a:pt x="22781" y="22693"/>
                  </a:cubicBezTo>
                  <a:lnTo>
                    <a:pt x="22781" y="4541"/>
                  </a:lnTo>
                  <a:cubicBezTo>
                    <a:pt x="22781" y="3906"/>
                    <a:pt x="22271" y="3407"/>
                    <a:pt x="21647" y="3407"/>
                  </a:cubicBezTo>
                  <a:lnTo>
                    <a:pt x="3960" y="3407"/>
                  </a:lnTo>
                  <a:lnTo>
                    <a:pt x="5424" y="1932"/>
                  </a:lnTo>
                  <a:cubicBezTo>
                    <a:pt x="5866" y="1490"/>
                    <a:pt x="5866" y="775"/>
                    <a:pt x="5424" y="333"/>
                  </a:cubicBezTo>
                  <a:cubicBezTo>
                    <a:pt x="5203" y="111"/>
                    <a:pt x="4913" y="1"/>
                    <a:pt x="462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2"/>
          <p:cNvSpPr txBox="1"/>
          <p:nvPr/>
        </p:nvSpPr>
        <p:spPr>
          <a:xfrm>
            <a:off x="785725"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900">
                <a:solidFill>
                  <a:srgbClr val="434343"/>
                </a:solidFill>
                <a:latin typeface="Montserrat ExtraBold"/>
                <a:ea typeface="Montserrat ExtraBold"/>
                <a:cs typeface="Montserrat ExtraBold"/>
                <a:sym typeface="Montserrat ExtraBold"/>
              </a:rPr>
              <a:t>Define Objectives</a:t>
            </a:r>
            <a:endParaRPr sz="9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1000">
                <a:solidFill>
                  <a:srgbClr val="434343"/>
                </a:solidFill>
                <a:latin typeface="EB Garamond"/>
                <a:ea typeface="EB Garamond"/>
                <a:cs typeface="EB Garamond"/>
                <a:sym typeface="EB Garamond"/>
              </a:rPr>
              <a:t>Define the problem to be solved and create a clear objective </a:t>
            </a:r>
            <a:endParaRPr sz="1000">
              <a:solidFill>
                <a:srgbClr val="434343"/>
              </a:solidFill>
              <a:latin typeface="EB Garamond"/>
              <a:ea typeface="EB Garamond"/>
              <a:cs typeface="EB Garamond"/>
              <a:sym typeface="EB Garamond"/>
            </a:endParaRPr>
          </a:p>
        </p:txBody>
      </p:sp>
      <p:grpSp>
        <p:nvGrpSpPr>
          <p:cNvPr id="396" name="Google Shape;396;p32"/>
          <p:cNvGrpSpPr/>
          <p:nvPr/>
        </p:nvGrpSpPr>
        <p:grpSpPr>
          <a:xfrm>
            <a:off x="1121147" y="2273138"/>
            <a:ext cx="425664" cy="389282"/>
            <a:chOff x="-1710628" y="2295530"/>
            <a:chExt cx="425664" cy="389282"/>
          </a:xfrm>
        </p:grpSpPr>
        <p:sp>
          <p:nvSpPr>
            <p:cNvPr id="397" name="Google Shape;397;p32"/>
            <p:cNvSpPr/>
            <p:nvPr/>
          </p:nvSpPr>
          <p:spPr>
            <a:xfrm>
              <a:off x="-1590910" y="2565152"/>
              <a:ext cx="53208" cy="53214"/>
            </a:xfrm>
            <a:custGeom>
              <a:rect b="b" l="l" r="r" t="t"/>
              <a:pathLst>
                <a:path extrusionOk="0" h="9077" w="9076">
                  <a:moveTo>
                    <a:pt x="6807" y="2270"/>
                  </a:moveTo>
                  <a:lnTo>
                    <a:pt x="6807" y="6808"/>
                  </a:lnTo>
                  <a:lnTo>
                    <a:pt x="2269" y="6808"/>
                  </a:lnTo>
                  <a:lnTo>
                    <a:pt x="2269" y="2270"/>
                  </a:lnTo>
                  <a:close/>
                  <a:moveTo>
                    <a:pt x="1135" y="1"/>
                  </a:moveTo>
                  <a:cubicBezTo>
                    <a:pt x="511" y="1"/>
                    <a:pt x="0" y="511"/>
                    <a:pt x="0" y="1135"/>
                  </a:cubicBezTo>
                  <a:lnTo>
                    <a:pt x="0" y="7942"/>
                  </a:lnTo>
                  <a:cubicBezTo>
                    <a:pt x="0" y="8566"/>
                    <a:pt x="511" y="9077"/>
                    <a:pt x="1135" y="9077"/>
                  </a:cubicBezTo>
                  <a:lnTo>
                    <a:pt x="7941" y="9077"/>
                  </a:lnTo>
                  <a:cubicBezTo>
                    <a:pt x="8565" y="9077"/>
                    <a:pt x="9076" y="8566"/>
                    <a:pt x="9076" y="7942"/>
                  </a:cubicBezTo>
                  <a:lnTo>
                    <a:pt x="9076" y="1135"/>
                  </a:lnTo>
                  <a:cubicBezTo>
                    <a:pt x="9076" y="511"/>
                    <a:pt x="8565" y="1"/>
                    <a:pt x="794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1457895" y="2565152"/>
              <a:ext cx="53214" cy="53214"/>
            </a:xfrm>
            <a:custGeom>
              <a:rect b="b" l="l" r="r" t="t"/>
              <a:pathLst>
                <a:path extrusionOk="0" h="9077" w="9077">
                  <a:moveTo>
                    <a:pt x="6808" y="2270"/>
                  </a:moveTo>
                  <a:lnTo>
                    <a:pt x="6808" y="6808"/>
                  </a:lnTo>
                  <a:lnTo>
                    <a:pt x="2270" y="6808"/>
                  </a:lnTo>
                  <a:lnTo>
                    <a:pt x="2270" y="2270"/>
                  </a:lnTo>
                  <a:close/>
                  <a:moveTo>
                    <a:pt x="1135" y="1"/>
                  </a:moveTo>
                  <a:cubicBezTo>
                    <a:pt x="511" y="1"/>
                    <a:pt x="1" y="511"/>
                    <a:pt x="1" y="1135"/>
                  </a:cubicBezTo>
                  <a:lnTo>
                    <a:pt x="1" y="7942"/>
                  </a:lnTo>
                  <a:cubicBezTo>
                    <a:pt x="1" y="8566"/>
                    <a:pt x="511" y="9077"/>
                    <a:pt x="1135" y="9077"/>
                  </a:cubicBezTo>
                  <a:lnTo>
                    <a:pt x="7942" y="9077"/>
                  </a:lnTo>
                  <a:cubicBezTo>
                    <a:pt x="8566" y="9077"/>
                    <a:pt x="9076" y="8566"/>
                    <a:pt x="9076" y="7942"/>
                  </a:cubicBezTo>
                  <a:lnTo>
                    <a:pt x="9076" y="1135"/>
                  </a:lnTo>
                  <a:cubicBezTo>
                    <a:pt x="9076" y="511"/>
                    <a:pt x="8566" y="1"/>
                    <a:pt x="794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1524406" y="2505273"/>
              <a:ext cx="55342" cy="53237"/>
            </a:xfrm>
            <a:custGeom>
              <a:rect b="b" l="l" r="r" t="t"/>
              <a:pathLst>
                <a:path extrusionOk="0" h="9081" w="9440">
                  <a:moveTo>
                    <a:pt x="4539" y="2273"/>
                  </a:moveTo>
                  <a:cubicBezTo>
                    <a:pt x="6558" y="2273"/>
                    <a:pt x="7579" y="4713"/>
                    <a:pt x="6150" y="6142"/>
                  </a:cubicBezTo>
                  <a:cubicBezTo>
                    <a:pt x="5687" y="6605"/>
                    <a:pt x="5117" y="6812"/>
                    <a:pt x="4558" y="6812"/>
                  </a:cubicBezTo>
                  <a:cubicBezTo>
                    <a:pt x="3391" y="6812"/>
                    <a:pt x="2270" y="5908"/>
                    <a:pt x="2270" y="4542"/>
                  </a:cubicBezTo>
                  <a:cubicBezTo>
                    <a:pt x="2270" y="3283"/>
                    <a:pt x="3291" y="2273"/>
                    <a:pt x="4539" y="2273"/>
                  </a:cubicBezTo>
                  <a:close/>
                  <a:moveTo>
                    <a:pt x="4535" y="1"/>
                  </a:moveTo>
                  <a:cubicBezTo>
                    <a:pt x="3952" y="1"/>
                    <a:pt x="3364" y="113"/>
                    <a:pt x="2803" y="345"/>
                  </a:cubicBezTo>
                  <a:cubicBezTo>
                    <a:pt x="1113" y="1048"/>
                    <a:pt x="1" y="2705"/>
                    <a:pt x="1" y="4542"/>
                  </a:cubicBezTo>
                  <a:cubicBezTo>
                    <a:pt x="1" y="7050"/>
                    <a:pt x="2032" y="9080"/>
                    <a:pt x="4539" y="9080"/>
                  </a:cubicBezTo>
                  <a:cubicBezTo>
                    <a:pt x="6377" y="9080"/>
                    <a:pt x="8033" y="7969"/>
                    <a:pt x="8736" y="6278"/>
                  </a:cubicBezTo>
                  <a:cubicBezTo>
                    <a:pt x="9440" y="4576"/>
                    <a:pt x="9043" y="2625"/>
                    <a:pt x="7749" y="1332"/>
                  </a:cubicBezTo>
                  <a:cubicBezTo>
                    <a:pt x="6882" y="465"/>
                    <a:pt x="5720" y="1"/>
                    <a:pt x="45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1710628" y="2432085"/>
              <a:ext cx="425664" cy="252727"/>
            </a:xfrm>
            <a:custGeom>
              <a:rect b="b" l="l" r="r" t="t"/>
              <a:pathLst>
                <a:path extrusionOk="0" h="43109" w="72608">
                  <a:moveTo>
                    <a:pt x="36304" y="2494"/>
                  </a:moveTo>
                  <a:lnTo>
                    <a:pt x="57859" y="16505"/>
                  </a:lnTo>
                  <a:lnTo>
                    <a:pt x="57859" y="18331"/>
                  </a:lnTo>
                  <a:lnTo>
                    <a:pt x="36928" y="4717"/>
                  </a:lnTo>
                  <a:cubicBezTo>
                    <a:pt x="36741" y="4598"/>
                    <a:pt x="36525" y="4539"/>
                    <a:pt x="36309" y="4539"/>
                  </a:cubicBezTo>
                  <a:cubicBezTo>
                    <a:pt x="36094" y="4539"/>
                    <a:pt x="35878" y="4598"/>
                    <a:pt x="35691" y="4717"/>
                  </a:cubicBezTo>
                  <a:lnTo>
                    <a:pt x="14749" y="18331"/>
                  </a:lnTo>
                  <a:lnTo>
                    <a:pt x="14749" y="16505"/>
                  </a:lnTo>
                  <a:lnTo>
                    <a:pt x="36304" y="2494"/>
                  </a:lnTo>
                  <a:close/>
                  <a:moveTo>
                    <a:pt x="10211" y="36313"/>
                  </a:moveTo>
                  <a:cubicBezTo>
                    <a:pt x="10835" y="36313"/>
                    <a:pt x="11345" y="36823"/>
                    <a:pt x="11345" y="37447"/>
                  </a:cubicBezTo>
                  <a:lnTo>
                    <a:pt x="11345" y="38582"/>
                  </a:lnTo>
                  <a:cubicBezTo>
                    <a:pt x="11345" y="39206"/>
                    <a:pt x="11856" y="39716"/>
                    <a:pt x="12480" y="39716"/>
                  </a:cubicBezTo>
                  <a:cubicBezTo>
                    <a:pt x="13104" y="39716"/>
                    <a:pt x="13614" y="39206"/>
                    <a:pt x="13614" y="38582"/>
                  </a:cubicBezTo>
                  <a:cubicBezTo>
                    <a:pt x="13614" y="37958"/>
                    <a:pt x="14125" y="37447"/>
                    <a:pt x="14749" y="37447"/>
                  </a:cubicBezTo>
                  <a:cubicBezTo>
                    <a:pt x="15690" y="37447"/>
                    <a:pt x="15883" y="37901"/>
                    <a:pt x="15883" y="38582"/>
                  </a:cubicBezTo>
                  <a:lnTo>
                    <a:pt x="15883" y="40851"/>
                  </a:lnTo>
                  <a:lnTo>
                    <a:pt x="4538" y="40851"/>
                  </a:lnTo>
                  <a:lnTo>
                    <a:pt x="4538" y="38582"/>
                  </a:lnTo>
                  <a:cubicBezTo>
                    <a:pt x="4538" y="37958"/>
                    <a:pt x="5049" y="37447"/>
                    <a:pt x="5673" y="37447"/>
                  </a:cubicBezTo>
                  <a:cubicBezTo>
                    <a:pt x="6297" y="37447"/>
                    <a:pt x="6807" y="37958"/>
                    <a:pt x="6807" y="38582"/>
                  </a:cubicBezTo>
                  <a:cubicBezTo>
                    <a:pt x="6807" y="39206"/>
                    <a:pt x="7318" y="39716"/>
                    <a:pt x="7942" y="39716"/>
                  </a:cubicBezTo>
                  <a:cubicBezTo>
                    <a:pt x="8566" y="39716"/>
                    <a:pt x="9076" y="39206"/>
                    <a:pt x="9076" y="38582"/>
                  </a:cubicBezTo>
                  <a:lnTo>
                    <a:pt x="9076" y="37447"/>
                  </a:lnTo>
                  <a:cubicBezTo>
                    <a:pt x="9076" y="36823"/>
                    <a:pt x="9587" y="36313"/>
                    <a:pt x="10211" y="36313"/>
                  </a:cubicBezTo>
                  <a:close/>
                  <a:moveTo>
                    <a:pt x="38573" y="29506"/>
                  </a:moveTo>
                  <a:lnTo>
                    <a:pt x="38573" y="40851"/>
                  </a:lnTo>
                  <a:lnTo>
                    <a:pt x="34035" y="40851"/>
                  </a:lnTo>
                  <a:lnTo>
                    <a:pt x="34035" y="29506"/>
                  </a:lnTo>
                  <a:close/>
                  <a:moveTo>
                    <a:pt x="36304" y="7032"/>
                  </a:moveTo>
                  <a:lnTo>
                    <a:pt x="54455" y="18830"/>
                  </a:lnTo>
                  <a:lnTo>
                    <a:pt x="54455" y="40851"/>
                  </a:lnTo>
                  <a:lnTo>
                    <a:pt x="40842" y="40851"/>
                  </a:lnTo>
                  <a:lnTo>
                    <a:pt x="40842" y="28371"/>
                  </a:lnTo>
                  <a:cubicBezTo>
                    <a:pt x="40842" y="27747"/>
                    <a:pt x="40331" y="27237"/>
                    <a:pt x="39707" y="27237"/>
                  </a:cubicBezTo>
                  <a:lnTo>
                    <a:pt x="32900" y="27237"/>
                  </a:lnTo>
                  <a:cubicBezTo>
                    <a:pt x="32276" y="27237"/>
                    <a:pt x="31766" y="27747"/>
                    <a:pt x="31766" y="28371"/>
                  </a:cubicBezTo>
                  <a:lnTo>
                    <a:pt x="31766" y="40851"/>
                  </a:lnTo>
                  <a:lnTo>
                    <a:pt x="18152" y="40851"/>
                  </a:lnTo>
                  <a:lnTo>
                    <a:pt x="18152" y="18830"/>
                  </a:lnTo>
                  <a:lnTo>
                    <a:pt x="36304" y="7032"/>
                  </a:lnTo>
                  <a:close/>
                  <a:moveTo>
                    <a:pt x="62397" y="36313"/>
                  </a:moveTo>
                  <a:cubicBezTo>
                    <a:pt x="63021" y="36313"/>
                    <a:pt x="63531" y="36823"/>
                    <a:pt x="63531" y="37447"/>
                  </a:cubicBezTo>
                  <a:lnTo>
                    <a:pt x="63531" y="38582"/>
                  </a:lnTo>
                  <a:cubicBezTo>
                    <a:pt x="63531" y="39206"/>
                    <a:pt x="64042" y="39716"/>
                    <a:pt x="64666" y="39716"/>
                  </a:cubicBezTo>
                  <a:cubicBezTo>
                    <a:pt x="65290" y="39716"/>
                    <a:pt x="65800" y="39206"/>
                    <a:pt x="65800" y="38582"/>
                  </a:cubicBezTo>
                  <a:cubicBezTo>
                    <a:pt x="65800" y="37958"/>
                    <a:pt x="66311" y="37447"/>
                    <a:pt x="66935" y="37447"/>
                  </a:cubicBezTo>
                  <a:cubicBezTo>
                    <a:pt x="67876" y="37447"/>
                    <a:pt x="68069" y="37901"/>
                    <a:pt x="68069" y="38582"/>
                  </a:cubicBezTo>
                  <a:lnTo>
                    <a:pt x="68069" y="40851"/>
                  </a:lnTo>
                  <a:lnTo>
                    <a:pt x="56724" y="40851"/>
                  </a:lnTo>
                  <a:lnTo>
                    <a:pt x="56724" y="38582"/>
                  </a:lnTo>
                  <a:cubicBezTo>
                    <a:pt x="56724" y="37958"/>
                    <a:pt x="57235" y="37447"/>
                    <a:pt x="57859" y="37447"/>
                  </a:cubicBezTo>
                  <a:cubicBezTo>
                    <a:pt x="58483" y="37447"/>
                    <a:pt x="58993" y="37958"/>
                    <a:pt x="58993" y="38582"/>
                  </a:cubicBezTo>
                  <a:cubicBezTo>
                    <a:pt x="58993" y="39206"/>
                    <a:pt x="59504" y="39716"/>
                    <a:pt x="60128" y="39716"/>
                  </a:cubicBezTo>
                  <a:cubicBezTo>
                    <a:pt x="60752" y="39716"/>
                    <a:pt x="61262" y="39206"/>
                    <a:pt x="61262" y="38582"/>
                  </a:cubicBezTo>
                  <a:lnTo>
                    <a:pt x="61262" y="37447"/>
                  </a:lnTo>
                  <a:cubicBezTo>
                    <a:pt x="61262" y="36823"/>
                    <a:pt x="61773" y="36313"/>
                    <a:pt x="62397" y="36313"/>
                  </a:cubicBezTo>
                  <a:close/>
                  <a:moveTo>
                    <a:pt x="36298" y="1"/>
                  </a:moveTo>
                  <a:cubicBezTo>
                    <a:pt x="36083" y="1"/>
                    <a:pt x="35867" y="60"/>
                    <a:pt x="35680" y="179"/>
                  </a:cubicBezTo>
                  <a:lnTo>
                    <a:pt x="12990" y="14928"/>
                  </a:lnTo>
                  <a:cubicBezTo>
                    <a:pt x="12956" y="14950"/>
                    <a:pt x="12945" y="14984"/>
                    <a:pt x="12911" y="15007"/>
                  </a:cubicBezTo>
                  <a:cubicBezTo>
                    <a:pt x="12854" y="15064"/>
                    <a:pt x="12797" y="15109"/>
                    <a:pt x="12741" y="15177"/>
                  </a:cubicBezTo>
                  <a:cubicBezTo>
                    <a:pt x="12695" y="15234"/>
                    <a:pt x="12661" y="15291"/>
                    <a:pt x="12627" y="15347"/>
                  </a:cubicBezTo>
                  <a:cubicBezTo>
                    <a:pt x="12593" y="15415"/>
                    <a:pt x="12571" y="15472"/>
                    <a:pt x="12548" y="15552"/>
                  </a:cubicBezTo>
                  <a:cubicBezTo>
                    <a:pt x="12525" y="15620"/>
                    <a:pt x="12502" y="15699"/>
                    <a:pt x="12502" y="15767"/>
                  </a:cubicBezTo>
                  <a:cubicBezTo>
                    <a:pt x="12502" y="15813"/>
                    <a:pt x="12480" y="15847"/>
                    <a:pt x="12480" y="15881"/>
                  </a:cubicBezTo>
                  <a:lnTo>
                    <a:pt x="12480" y="20419"/>
                  </a:lnTo>
                  <a:cubicBezTo>
                    <a:pt x="12480" y="20453"/>
                    <a:pt x="12491" y="20487"/>
                    <a:pt x="12502" y="20521"/>
                  </a:cubicBezTo>
                  <a:cubicBezTo>
                    <a:pt x="12502" y="20589"/>
                    <a:pt x="12525" y="20668"/>
                    <a:pt x="12548" y="20736"/>
                  </a:cubicBezTo>
                  <a:cubicBezTo>
                    <a:pt x="12559" y="20816"/>
                    <a:pt x="12593" y="20884"/>
                    <a:pt x="12627" y="20952"/>
                  </a:cubicBezTo>
                  <a:cubicBezTo>
                    <a:pt x="12639" y="20974"/>
                    <a:pt x="12639" y="21008"/>
                    <a:pt x="12661" y="21043"/>
                  </a:cubicBezTo>
                  <a:cubicBezTo>
                    <a:pt x="12673" y="21065"/>
                    <a:pt x="12718" y="21088"/>
                    <a:pt x="12741" y="21122"/>
                  </a:cubicBezTo>
                  <a:cubicBezTo>
                    <a:pt x="12786" y="21179"/>
                    <a:pt x="12843" y="21235"/>
                    <a:pt x="12900" y="21292"/>
                  </a:cubicBezTo>
                  <a:cubicBezTo>
                    <a:pt x="12956" y="21326"/>
                    <a:pt x="13013" y="21372"/>
                    <a:pt x="13081" y="21406"/>
                  </a:cubicBezTo>
                  <a:cubicBezTo>
                    <a:pt x="13138" y="21440"/>
                    <a:pt x="13206" y="21462"/>
                    <a:pt x="13274" y="21485"/>
                  </a:cubicBezTo>
                  <a:cubicBezTo>
                    <a:pt x="13353" y="21508"/>
                    <a:pt x="13421" y="21530"/>
                    <a:pt x="13501" y="21530"/>
                  </a:cubicBezTo>
                  <a:cubicBezTo>
                    <a:pt x="13535" y="21542"/>
                    <a:pt x="13580" y="21553"/>
                    <a:pt x="13614" y="21553"/>
                  </a:cubicBezTo>
                  <a:cubicBezTo>
                    <a:pt x="13648" y="21553"/>
                    <a:pt x="13671" y="21542"/>
                    <a:pt x="13705" y="21542"/>
                  </a:cubicBezTo>
                  <a:cubicBezTo>
                    <a:pt x="13784" y="21530"/>
                    <a:pt x="13864" y="21519"/>
                    <a:pt x="13932" y="21496"/>
                  </a:cubicBezTo>
                  <a:cubicBezTo>
                    <a:pt x="14000" y="21474"/>
                    <a:pt x="14079" y="21440"/>
                    <a:pt x="14136" y="21406"/>
                  </a:cubicBezTo>
                  <a:cubicBezTo>
                    <a:pt x="14170" y="21394"/>
                    <a:pt x="14204" y="21394"/>
                    <a:pt x="14227" y="21372"/>
                  </a:cubicBezTo>
                  <a:lnTo>
                    <a:pt x="15883" y="20305"/>
                  </a:lnTo>
                  <a:lnTo>
                    <a:pt x="15883" y="35337"/>
                  </a:lnTo>
                  <a:cubicBezTo>
                    <a:pt x="15509" y="35224"/>
                    <a:pt x="15134" y="35167"/>
                    <a:pt x="14749" y="35167"/>
                  </a:cubicBezTo>
                  <a:cubicBezTo>
                    <a:pt x="14159" y="35167"/>
                    <a:pt x="13580" y="35314"/>
                    <a:pt x="13081" y="35609"/>
                  </a:cubicBezTo>
                  <a:cubicBezTo>
                    <a:pt x="12406" y="34560"/>
                    <a:pt x="11306" y="34035"/>
                    <a:pt x="10207" y="34035"/>
                  </a:cubicBezTo>
                  <a:cubicBezTo>
                    <a:pt x="9108" y="34035"/>
                    <a:pt x="8010" y="34560"/>
                    <a:pt x="7341" y="35609"/>
                  </a:cubicBezTo>
                  <a:cubicBezTo>
                    <a:pt x="6799" y="35303"/>
                    <a:pt x="6226" y="35163"/>
                    <a:pt x="5669" y="35163"/>
                  </a:cubicBezTo>
                  <a:cubicBezTo>
                    <a:pt x="3893" y="35163"/>
                    <a:pt x="2269" y="36584"/>
                    <a:pt x="2269" y="38570"/>
                  </a:cubicBezTo>
                  <a:lnTo>
                    <a:pt x="2269" y="40839"/>
                  </a:lnTo>
                  <a:lnTo>
                    <a:pt x="1135" y="40839"/>
                  </a:lnTo>
                  <a:cubicBezTo>
                    <a:pt x="511" y="40839"/>
                    <a:pt x="1" y="41350"/>
                    <a:pt x="1" y="41974"/>
                  </a:cubicBezTo>
                  <a:cubicBezTo>
                    <a:pt x="1" y="42598"/>
                    <a:pt x="511" y="43108"/>
                    <a:pt x="1135" y="43108"/>
                  </a:cubicBezTo>
                  <a:lnTo>
                    <a:pt x="71473" y="43108"/>
                  </a:lnTo>
                  <a:cubicBezTo>
                    <a:pt x="72097" y="43108"/>
                    <a:pt x="72607" y="42598"/>
                    <a:pt x="72607" y="41974"/>
                  </a:cubicBezTo>
                  <a:cubicBezTo>
                    <a:pt x="72607" y="41350"/>
                    <a:pt x="72097" y="40839"/>
                    <a:pt x="71473" y="40839"/>
                  </a:cubicBezTo>
                  <a:lnTo>
                    <a:pt x="71473" y="40851"/>
                  </a:lnTo>
                  <a:lnTo>
                    <a:pt x="70338" y="40851"/>
                  </a:lnTo>
                  <a:lnTo>
                    <a:pt x="70338" y="38582"/>
                  </a:lnTo>
                  <a:cubicBezTo>
                    <a:pt x="70338" y="36517"/>
                    <a:pt x="69011" y="35178"/>
                    <a:pt x="66935" y="35178"/>
                  </a:cubicBezTo>
                  <a:cubicBezTo>
                    <a:pt x="66356" y="35178"/>
                    <a:pt x="65778" y="35326"/>
                    <a:pt x="65267" y="35621"/>
                  </a:cubicBezTo>
                  <a:cubicBezTo>
                    <a:pt x="64598" y="34571"/>
                    <a:pt x="63500" y="34047"/>
                    <a:pt x="62402" y="34047"/>
                  </a:cubicBezTo>
                  <a:cubicBezTo>
                    <a:pt x="61305" y="34047"/>
                    <a:pt x="60207" y="34571"/>
                    <a:pt x="59538" y="35621"/>
                  </a:cubicBezTo>
                  <a:cubicBezTo>
                    <a:pt x="59027" y="35326"/>
                    <a:pt x="58449" y="35178"/>
                    <a:pt x="57859" y="35178"/>
                  </a:cubicBezTo>
                  <a:cubicBezTo>
                    <a:pt x="57473" y="35178"/>
                    <a:pt x="57087" y="35246"/>
                    <a:pt x="56724" y="35382"/>
                  </a:cubicBezTo>
                  <a:lnTo>
                    <a:pt x="56724" y="20305"/>
                  </a:lnTo>
                  <a:lnTo>
                    <a:pt x="58381" y="21383"/>
                  </a:lnTo>
                  <a:cubicBezTo>
                    <a:pt x="58415" y="21394"/>
                    <a:pt x="58460" y="21417"/>
                    <a:pt x="58494" y="21428"/>
                  </a:cubicBezTo>
                  <a:cubicBezTo>
                    <a:pt x="58528" y="21451"/>
                    <a:pt x="58562" y="21462"/>
                    <a:pt x="58608" y="21485"/>
                  </a:cubicBezTo>
                  <a:cubicBezTo>
                    <a:pt x="58732" y="21530"/>
                    <a:pt x="58857" y="21553"/>
                    <a:pt x="58993" y="21564"/>
                  </a:cubicBezTo>
                  <a:cubicBezTo>
                    <a:pt x="59129" y="21553"/>
                    <a:pt x="59266" y="21530"/>
                    <a:pt x="59390" y="21485"/>
                  </a:cubicBezTo>
                  <a:cubicBezTo>
                    <a:pt x="59413" y="21474"/>
                    <a:pt x="59447" y="21462"/>
                    <a:pt x="59470" y="21451"/>
                  </a:cubicBezTo>
                  <a:cubicBezTo>
                    <a:pt x="59583" y="21394"/>
                    <a:pt x="59685" y="21326"/>
                    <a:pt x="59776" y="21235"/>
                  </a:cubicBezTo>
                  <a:cubicBezTo>
                    <a:pt x="59799" y="21224"/>
                    <a:pt x="59810" y="21201"/>
                    <a:pt x="59822" y="21179"/>
                  </a:cubicBezTo>
                  <a:cubicBezTo>
                    <a:pt x="59867" y="21133"/>
                    <a:pt x="59912" y="21088"/>
                    <a:pt x="59946" y="21043"/>
                  </a:cubicBezTo>
                  <a:cubicBezTo>
                    <a:pt x="59958" y="21008"/>
                    <a:pt x="59969" y="20974"/>
                    <a:pt x="59980" y="20952"/>
                  </a:cubicBezTo>
                  <a:cubicBezTo>
                    <a:pt x="60014" y="20884"/>
                    <a:pt x="60037" y="20816"/>
                    <a:pt x="60060" y="20736"/>
                  </a:cubicBezTo>
                  <a:cubicBezTo>
                    <a:pt x="60082" y="20668"/>
                    <a:pt x="60094" y="20589"/>
                    <a:pt x="60105" y="20521"/>
                  </a:cubicBezTo>
                  <a:cubicBezTo>
                    <a:pt x="60105" y="20487"/>
                    <a:pt x="60128" y="20453"/>
                    <a:pt x="60128" y="20419"/>
                  </a:cubicBezTo>
                  <a:lnTo>
                    <a:pt x="60128" y="15881"/>
                  </a:lnTo>
                  <a:cubicBezTo>
                    <a:pt x="60128" y="15847"/>
                    <a:pt x="60105" y="15813"/>
                    <a:pt x="60105" y="15767"/>
                  </a:cubicBezTo>
                  <a:cubicBezTo>
                    <a:pt x="60094" y="15699"/>
                    <a:pt x="60082" y="15620"/>
                    <a:pt x="60060" y="15552"/>
                  </a:cubicBezTo>
                  <a:cubicBezTo>
                    <a:pt x="60037" y="15472"/>
                    <a:pt x="60003" y="15415"/>
                    <a:pt x="59969" y="15347"/>
                  </a:cubicBezTo>
                  <a:cubicBezTo>
                    <a:pt x="59935" y="15291"/>
                    <a:pt x="59901" y="15234"/>
                    <a:pt x="59856" y="15177"/>
                  </a:cubicBezTo>
                  <a:cubicBezTo>
                    <a:pt x="59810" y="15109"/>
                    <a:pt x="59753" y="15064"/>
                    <a:pt x="59685" y="15007"/>
                  </a:cubicBezTo>
                  <a:cubicBezTo>
                    <a:pt x="59663" y="14984"/>
                    <a:pt x="59640" y="14950"/>
                    <a:pt x="59606" y="14928"/>
                  </a:cubicBezTo>
                  <a:lnTo>
                    <a:pt x="36916" y="179"/>
                  </a:lnTo>
                  <a:cubicBezTo>
                    <a:pt x="36729" y="60"/>
                    <a:pt x="36514" y="1"/>
                    <a:pt x="3629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1522805" y="2401940"/>
              <a:ext cx="50154" cy="23538"/>
            </a:xfrm>
            <a:custGeom>
              <a:rect b="b" l="l" r="r" t="t"/>
              <a:pathLst>
                <a:path extrusionOk="0" h="4015" w="8555">
                  <a:moveTo>
                    <a:pt x="4266" y="1"/>
                  </a:moveTo>
                  <a:cubicBezTo>
                    <a:pt x="2621" y="1"/>
                    <a:pt x="1112" y="886"/>
                    <a:pt x="306" y="2326"/>
                  </a:cubicBezTo>
                  <a:cubicBezTo>
                    <a:pt x="0" y="2871"/>
                    <a:pt x="193" y="3563"/>
                    <a:pt x="749" y="3869"/>
                  </a:cubicBezTo>
                  <a:cubicBezTo>
                    <a:pt x="924" y="3968"/>
                    <a:pt x="1114" y="4014"/>
                    <a:pt x="1301" y="4014"/>
                  </a:cubicBezTo>
                  <a:cubicBezTo>
                    <a:pt x="1698" y="4014"/>
                    <a:pt x="2084" y="3804"/>
                    <a:pt x="2292" y="3427"/>
                  </a:cubicBezTo>
                  <a:cubicBezTo>
                    <a:pt x="2723" y="2650"/>
                    <a:pt x="3500" y="2261"/>
                    <a:pt x="4277" y="2261"/>
                  </a:cubicBezTo>
                  <a:cubicBezTo>
                    <a:pt x="5054" y="2261"/>
                    <a:pt x="5831" y="2650"/>
                    <a:pt x="6262" y="3427"/>
                  </a:cubicBezTo>
                  <a:cubicBezTo>
                    <a:pt x="6471" y="3804"/>
                    <a:pt x="6856" y="4014"/>
                    <a:pt x="7253" y="4014"/>
                  </a:cubicBezTo>
                  <a:cubicBezTo>
                    <a:pt x="7441" y="4014"/>
                    <a:pt x="7631" y="3968"/>
                    <a:pt x="7805" y="3869"/>
                  </a:cubicBezTo>
                  <a:cubicBezTo>
                    <a:pt x="8361" y="3563"/>
                    <a:pt x="8554" y="2871"/>
                    <a:pt x="8248" y="2326"/>
                  </a:cubicBezTo>
                  <a:cubicBezTo>
                    <a:pt x="7442" y="886"/>
                    <a:pt x="5922" y="1"/>
                    <a:pt x="427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1545950" y="2375272"/>
              <a:ext cx="96444" cy="37174"/>
            </a:xfrm>
            <a:custGeom>
              <a:rect b="b" l="l" r="r" t="t"/>
              <a:pathLst>
                <a:path extrusionOk="0" h="6341" w="16451">
                  <a:moveTo>
                    <a:pt x="8225" y="0"/>
                  </a:moveTo>
                  <a:cubicBezTo>
                    <a:pt x="4935" y="0"/>
                    <a:pt x="1906" y="1782"/>
                    <a:pt x="306" y="4652"/>
                  </a:cubicBezTo>
                  <a:cubicBezTo>
                    <a:pt x="0" y="5196"/>
                    <a:pt x="193" y="5888"/>
                    <a:pt x="738" y="6195"/>
                  </a:cubicBezTo>
                  <a:cubicBezTo>
                    <a:pt x="913" y="6293"/>
                    <a:pt x="1104" y="6340"/>
                    <a:pt x="1292" y="6340"/>
                  </a:cubicBezTo>
                  <a:cubicBezTo>
                    <a:pt x="1688" y="6340"/>
                    <a:pt x="2073" y="6133"/>
                    <a:pt x="2280" y="5764"/>
                  </a:cubicBezTo>
                  <a:cubicBezTo>
                    <a:pt x="3579" y="3438"/>
                    <a:pt x="5902" y="2275"/>
                    <a:pt x="8225" y="2275"/>
                  </a:cubicBezTo>
                  <a:cubicBezTo>
                    <a:pt x="10548" y="2275"/>
                    <a:pt x="12871" y="3438"/>
                    <a:pt x="14170" y="5764"/>
                  </a:cubicBezTo>
                  <a:lnTo>
                    <a:pt x="14158" y="5764"/>
                  </a:lnTo>
                  <a:cubicBezTo>
                    <a:pt x="14366" y="6133"/>
                    <a:pt x="14751" y="6340"/>
                    <a:pt x="15147" y="6340"/>
                  </a:cubicBezTo>
                  <a:cubicBezTo>
                    <a:pt x="15335" y="6340"/>
                    <a:pt x="15526" y="6293"/>
                    <a:pt x="15701" y="6195"/>
                  </a:cubicBezTo>
                  <a:cubicBezTo>
                    <a:pt x="16257" y="5888"/>
                    <a:pt x="16450" y="5196"/>
                    <a:pt x="16144" y="4652"/>
                  </a:cubicBezTo>
                  <a:cubicBezTo>
                    <a:pt x="14533" y="1782"/>
                    <a:pt x="11504" y="0"/>
                    <a:pt x="822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1569295" y="2348732"/>
              <a:ext cx="143133" cy="50887"/>
            </a:xfrm>
            <a:custGeom>
              <a:rect b="b" l="l" r="r" t="t"/>
              <a:pathLst>
                <a:path extrusionOk="0" h="8680" w="24415">
                  <a:moveTo>
                    <a:pt x="12196" y="1"/>
                  </a:moveTo>
                  <a:cubicBezTo>
                    <a:pt x="7272" y="1"/>
                    <a:pt x="2723" y="2667"/>
                    <a:pt x="318" y="6967"/>
                  </a:cubicBezTo>
                  <a:cubicBezTo>
                    <a:pt x="0" y="7511"/>
                    <a:pt x="204" y="8203"/>
                    <a:pt x="749" y="8509"/>
                  </a:cubicBezTo>
                  <a:cubicBezTo>
                    <a:pt x="919" y="8600"/>
                    <a:pt x="1112" y="8657"/>
                    <a:pt x="1305" y="8657"/>
                  </a:cubicBezTo>
                  <a:cubicBezTo>
                    <a:pt x="1713" y="8657"/>
                    <a:pt x="2099" y="8430"/>
                    <a:pt x="2292" y="8067"/>
                  </a:cubicBezTo>
                  <a:cubicBezTo>
                    <a:pt x="4300" y="4482"/>
                    <a:pt x="8089" y="2270"/>
                    <a:pt x="12196" y="2270"/>
                  </a:cubicBezTo>
                  <a:cubicBezTo>
                    <a:pt x="16303" y="2270"/>
                    <a:pt x="20092" y="4482"/>
                    <a:pt x="22100" y="8067"/>
                  </a:cubicBezTo>
                  <a:cubicBezTo>
                    <a:pt x="22302" y="8456"/>
                    <a:pt x="22696" y="8679"/>
                    <a:pt x="23106" y="8679"/>
                  </a:cubicBezTo>
                  <a:cubicBezTo>
                    <a:pt x="23295" y="8679"/>
                    <a:pt x="23487" y="8632"/>
                    <a:pt x="23665" y="8532"/>
                  </a:cubicBezTo>
                  <a:cubicBezTo>
                    <a:pt x="24221" y="8226"/>
                    <a:pt x="24414" y="7511"/>
                    <a:pt x="24085" y="6967"/>
                  </a:cubicBezTo>
                  <a:cubicBezTo>
                    <a:pt x="21669" y="2667"/>
                    <a:pt x="17131" y="1"/>
                    <a:pt x="1219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1592440" y="2322128"/>
              <a:ext cx="190086" cy="64388"/>
            </a:xfrm>
            <a:custGeom>
              <a:rect b="b" l="l" r="r" t="t"/>
              <a:pathLst>
                <a:path extrusionOk="0" h="10983" w="32424">
                  <a:moveTo>
                    <a:pt x="16155" y="1"/>
                  </a:moveTo>
                  <a:cubicBezTo>
                    <a:pt x="9575" y="1"/>
                    <a:pt x="3517" y="3552"/>
                    <a:pt x="306" y="9292"/>
                  </a:cubicBezTo>
                  <a:cubicBezTo>
                    <a:pt x="0" y="9837"/>
                    <a:pt x="193" y="10529"/>
                    <a:pt x="738" y="10835"/>
                  </a:cubicBezTo>
                  <a:cubicBezTo>
                    <a:pt x="916" y="10934"/>
                    <a:pt x="1108" y="10980"/>
                    <a:pt x="1297" y="10980"/>
                  </a:cubicBezTo>
                  <a:cubicBezTo>
                    <a:pt x="1698" y="10980"/>
                    <a:pt x="2084" y="10770"/>
                    <a:pt x="2292" y="10393"/>
                  </a:cubicBezTo>
                  <a:cubicBezTo>
                    <a:pt x="5094" y="5378"/>
                    <a:pt x="10403" y="2270"/>
                    <a:pt x="16155" y="2270"/>
                  </a:cubicBezTo>
                  <a:cubicBezTo>
                    <a:pt x="21907" y="2270"/>
                    <a:pt x="27216" y="5378"/>
                    <a:pt x="30030" y="10393"/>
                  </a:cubicBezTo>
                  <a:cubicBezTo>
                    <a:pt x="30223" y="10756"/>
                    <a:pt x="30597" y="10971"/>
                    <a:pt x="31005" y="10983"/>
                  </a:cubicBezTo>
                  <a:cubicBezTo>
                    <a:pt x="31868" y="10983"/>
                    <a:pt x="32424" y="10052"/>
                    <a:pt x="31992" y="9292"/>
                  </a:cubicBezTo>
                  <a:cubicBezTo>
                    <a:pt x="28782" y="3552"/>
                    <a:pt x="22724" y="1"/>
                    <a:pt x="1615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1615720" y="2295530"/>
              <a:ext cx="235913" cy="78006"/>
            </a:xfrm>
            <a:custGeom>
              <a:rect b="b" l="l" r="r" t="t"/>
              <a:pathLst>
                <a:path extrusionOk="0" h="13306" w="40241">
                  <a:moveTo>
                    <a:pt x="20126" y="0"/>
                  </a:moveTo>
                  <a:cubicBezTo>
                    <a:pt x="11901" y="0"/>
                    <a:pt x="4323" y="4447"/>
                    <a:pt x="318" y="11617"/>
                  </a:cubicBezTo>
                  <a:cubicBezTo>
                    <a:pt x="1" y="12162"/>
                    <a:pt x="205" y="12854"/>
                    <a:pt x="749" y="13160"/>
                  </a:cubicBezTo>
                  <a:cubicBezTo>
                    <a:pt x="922" y="13257"/>
                    <a:pt x="1109" y="13303"/>
                    <a:pt x="1294" y="13303"/>
                  </a:cubicBezTo>
                  <a:cubicBezTo>
                    <a:pt x="1693" y="13303"/>
                    <a:pt x="2083" y="13090"/>
                    <a:pt x="2292" y="12718"/>
                  </a:cubicBezTo>
                  <a:cubicBezTo>
                    <a:pt x="5900" y="6262"/>
                    <a:pt x="12718" y="2269"/>
                    <a:pt x="20115" y="2269"/>
                  </a:cubicBezTo>
                  <a:cubicBezTo>
                    <a:pt x="27512" y="2269"/>
                    <a:pt x="34330" y="6262"/>
                    <a:pt x="37949" y="12718"/>
                  </a:cubicBezTo>
                  <a:cubicBezTo>
                    <a:pt x="38157" y="13095"/>
                    <a:pt x="38543" y="13305"/>
                    <a:pt x="38940" y="13305"/>
                  </a:cubicBezTo>
                  <a:cubicBezTo>
                    <a:pt x="39127" y="13305"/>
                    <a:pt x="39317" y="13258"/>
                    <a:pt x="39492" y="13160"/>
                  </a:cubicBezTo>
                  <a:cubicBezTo>
                    <a:pt x="40048" y="12854"/>
                    <a:pt x="40240" y="12162"/>
                    <a:pt x="39934" y="11617"/>
                  </a:cubicBezTo>
                  <a:cubicBezTo>
                    <a:pt x="35918" y="4447"/>
                    <a:pt x="28340" y="0"/>
                    <a:pt x="2012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2"/>
          <p:cNvGrpSpPr/>
          <p:nvPr/>
        </p:nvGrpSpPr>
        <p:grpSpPr>
          <a:xfrm>
            <a:off x="2738482" y="2394393"/>
            <a:ext cx="352840" cy="354717"/>
            <a:chOff x="3095745" y="3805393"/>
            <a:chExt cx="352840" cy="354717"/>
          </a:xfrm>
        </p:grpSpPr>
        <p:sp>
          <p:nvSpPr>
            <p:cNvPr id="407" name="Google Shape;407;p32"/>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32"/>
          <p:cNvGrpSpPr/>
          <p:nvPr/>
        </p:nvGrpSpPr>
        <p:grpSpPr>
          <a:xfrm>
            <a:off x="7635181" y="2397035"/>
            <a:ext cx="349784" cy="349434"/>
            <a:chOff x="2201806" y="1976585"/>
            <a:chExt cx="349784" cy="349434"/>
          </a:xfrm>
        </p:grpSpPr>
        <p:sp>
          <p:nvSpPr>
            <p:cNvPr id="414" name="Google Shape;414;p32"/>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32"/>
          <p:cNvGrpSpPr/>
          <p:nvPr/>
        </p:nvGrpSpPr>
        <p:grpSpPr>
          <a:xfrm>
            <a:off x="6015995" y="2405561"/>
            <a:ext cx="426329" cy="332375"/>
            <a:chOff x="2611458" y="3816374"/>
            <a:chExt cx="426329" cy="332375"/>
          </a:xfrm>
        </p:grpSpPr>
        <p:sp>
          <p:nvSpPr>
            <p:cNvPr id="419" name="Google Shape;419;p32"/>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grpSp>
        <p:nvGrpSpPr>
          <p:cNvPr id="433" name="Google Shape;433;p33"/>
          <p:cNvGrpSpPr/>
          <p:nvPr/>
        </p:nvGrpSpPr>
        <p:grpSpPr>
          <a:xfrm>
            <a:off x="2790150" y="1290823"/>
            <a:ext cx="1891500" cy="1446725"/>
            <a:chOff x="3804550" y="1257998"/>
            <a:chExt cx="1891500" cy="1446725"/>
          </a:xfrm>
        </p:grpSpPr>
        <p:grpSp>
          <p:nvGrpSpPr>
            <p:cNvPr id="434" name="Google Shape;434;p33"/>
            <p:cNvGrpSpPr/>
            <p:nvPr/>
          </p:nvGrpSpPr>
          <p:grpSpPr>
            <a:xfrm>
              <a:off x="3804550" y="1257998"/>
              <a:ext cx="1891500" cy="1446725"/>
              <a:chOff x="3804550" y="1257998"/>
              <a:chExt cx="1891500" cy="1446725"/>
            </a:xfrm>
          </p:grpSpPr>
          <p:sp>
            <p:nvSpPr>
              <p:cNvPr id="435" name="Google Shape;435;p33"/>
              <p:cNvSpPr/>
              <p:nvPr/>
            </p:nvSpPr>
            <p:spPr>
              <a:xfrm>
                <a:off x="3804550" y="1464823"/>
                <a:ext cx="1891500" cy="1239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5119975" y="1257998"/>
                <a:ext cx="383700" cy="38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3"/>
              <p:cNvGrpSpPr/>
              <p:nvPr/>
            </p:nvGrpSpPr>
            <p:grpSpPr>
              <a:xfrm>
                <a:off x="5205475" y="1343500"/>
                <a:ext cx="212700" cy="212700"/>
                <a:chOff x="5222675" y="1328325"/>
                <a:chExt cx="212700" cy="212700"/>
              </a:xfrm>
            </p:grpSpPr>
            <p:sp>
              <p:nvSpPr>
                <p:cNvPr id="438" name="Google Shape;438;p33"/>
                <p:cNvSpPr/>
                <p:nvPr/>
              </p:nvSpPr>
              <p:spPr>
                <a:xfrm>
                  <a:off x="5222675" y="1328325"/>
                  <a:ext cx="212700" cy="212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5248347" y="1442843"/>
                  <a:ext cx="74816" cy="74799"/>
                </a:xfrm>
                <a:custGeom>
                  <a:rect b="b" l="l" r="r" t="t"/>
                  <a:pathLst>
                    <a:path extrusionOk="0" fill="none" h="3405" w="3405">
                      <a:moveTo>
                        <a:pt x="3404" y="3404"/>
                      </a:moveTo>
                      <a:cubicBezTo>
                        <a:pt x="1520" y="3404"/>
                        <a:pt x="0" y="1885"/>
                        <a:pt x="0" y="0"/>
                      </a:cubicBez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5338498" y="1348002"/>
                  <a:ext cx="74816" cy="75480"/>
                </a:xfrm>
                <a:custGeom>
                  <a:rect b="b" l="l" r="r" t="t"/>
                  <a:pathLst>
                    <a:path extrusionOk="0" fill="none" h="3436" w="3405">
                      <a:moveTo>
                        <a:pt x="1" y="1"/>
                      </a:moveTo>
                      <a:cubicBezTo>
                        <a:pt x="1885" y="1"/>
                        <a:pt x="3405" y="1551"/>
                        <a:pt x="3405" y="3436"/>
                      </a:cubicBez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5299102" y="1385416"/>
                  <a:ext cx="63457" cy="94834"/>
                </a:xfrm>
                <a:custGeom>
                  <a:rect b="b" l="l" r="r" t="t"/>
                  <a:pathLst>
                    <a:path extrusionOk="0" fill="none" h="4317" w="2888">
                      <a:moveTo>
                        <a:pt x="1824" y="3830"/>
                      </a:moveTo>
                      <a:lnTo>
                        <a:pt x="1824" y="4316"/>
                      </a:lnTo>
                      <a:lnTo>
                        <a:pt x="1155" y="4316"/>
                      </a:lnTo>
                      <a:lnTo>
                        <a:pt x="1155" y="3860"/>
                      </a:lnTo>
                      <a:cubicBezTo>
                        <a:pt x="760" y="3830"/>
                        <a:pt x="335" y="3708"/>
                        <a:pt x="0" y="3526"/>
                      </a:cubicBezTo>
                      <a:lnTo>
                        <a:pt x="335" y="2736"/>
                      </a:lnTo>
                      <a:cubicBezTo>
                        <a:pt x="669" y="2918"/>
                        <a:pt x="1034" y="3009"/>
                        <a:pt x="1398" y="3040"/>
                      </a:cubicBezTo>
                      <a:cubicBezTo>
                        <a:pt x="1702" y="3040"/>
                        <a:pt x="1824" y="2979"/>
                        <a:pt x="1824" y="2857"/>
                      </a:cubicBezTo>
                      <a:cubicBezTo>
                        <a:pt x="1824" y="2462"/>
                        <a:pt x="31" y="2766"/>
                        <a:pt x="31" y="1581"/>
                      </a:cubicBezTo>
                      <a:cubicBezTo>
                        <a:pt x="31" y="1064"/>
                        <a:pt x="426" y="638"/>
                        <a:pt x="1186" y="517"/>
                      </a:cubicBezTo>
                      <a:lnTo>
                        <a:pt x="1186" y="0"/>
                      </a:lnTo>
                      <a:lnTo>
                        <a:pt x="1824" y="0"/>
                      </a:lnTo>
                      <a:lnTo>
                        <a:pt x="1824" y="517"/>
                      </a:lnTo>
                      <a:cubicBezTo>
                        <a:pt x="2158" y="517"/>
                        <a:pt x="2462" y="608"/>
                        <a:pt x="2736" y="760"/>
                      </a:cubicBezTo>
                      <a:lnTo>
                        <a:pt x="2432" y="1581"/>
                      </a:lnTo>
                      <a:cubicBezTo>
                        <a:pt x="2128" y="1429"/>
                        <a:pt x="1824" y="1338"/>
                        <a:pt x="1520" y="1338"/>
                      </a:cubicBezTo>
                      <a:cubicBezTo>
                        <a:pt x="1216" y="1338"/>
                        <a:pt x="1094" y="1429"/>
                        <a:pt x="1094" y="1520"/>
                      </a:cubicBezTo>
                      <a:cubicBezTo>
                        <a:pt x="1094" y="1915"/>
                        <a:pt x="2888" y="1581"/>
                        <a:pt x="2888" y="2766"/>
                      </a:cubicBezTo>
                      <a:cubicBezTo>
                        <a:pt x="2888" y="3252"/>
                        <a:pt x="2523" y="3678"/>
                        <a:pt x="1824" y="3830"/>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 name="Google Shape;442;p33"/>
            <p:cNvGrpSpPr/>
            <p:nvPr/>
          </p:nvGrpSpPr>
          <p:grpSpPr>
            <a:xfrm>
              <a:off x="3976552" y="1640417"/>
              <a:ext cx="1547488" cy="888716"/>
              <a:chOff x="1203602" y="1478009"/>
              <a:chExt cx="1547488" cy="888716"/>
            </a:xfrm>
          </p:grpSpPr>
          <p:sp>
            <p:nvSpPr>
              <p:cNvPr id="443" name="Google Shape;443;p33"/>
              <p:cNvSpPr txBox="1"/>
              <p:nvPr/>
            </p:nvSpPr>
            <p:spPr>
              <a:xfrm>
                <a:off x="1203602" y="1478009"/>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Montserrat ExtraBold"/>
                    <a:ea typeface="Montserrat ExtraBold"/>
                    <a:cs typeface="Montserrat ExtraBold"/>
                    <a:sym typeface="Montserrat ExtraBold"/>
                  </a:rPr>
                  <a:t>Outliers</a:t>
                </a:r>
                <a:endParaRPr sz="1800">
                  <a:latin typeface="Fira Sans Extra Condensed"/>
                  <a:ea typeface="Fira Sans Extra Condensed"/>
                  <a:cs typeface="Fira Sans Extra Condensed"/>
                  <a:sym typeface="Fira Sans Extra Condensed"/>
                </a:endParaRPr>
              </a:p>
            </p:txBody>
          </p:sp>
          <p:sp>
            <p:nvSpPr>
              <p:cNvPr id="444" name="Google Shape;444;p33"/>
              <p:cNvSpPr txBox="1"/>
              <p:nvPr/>
            </p:nvSpPr>
            <p:spPr>
              <a:xfrm>
                <a:off x="1206389" y="1793425"/>
                <a:ext cx="1544700" cy="5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Gr Liv Area &gt; 5000</a:t>
                </a:r>
                <a:endParaRPr sz="1000">
                  <a:solidFill>
                    <a:srgbClr val="434343"/>
                  </a:solidFill>
                  <a:latin typeface="EB Garamond"/>
                  <a:ea typeface="EB Garamond"/>
                  <a:cs typeface="EB Garamond"/>
                  <a:sym typeface="EB Garamond"/>
                </a:endParaRPr>
              </a:p>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Total SF &gt; 10000</a:t>
                </a:r>
                <a:endParaRPr sz="1200">
                  <a:latin typeface="Fira Sans"/>
                  <a:ea typeface="Fira Sans"/>
                  <a:cs typeface="Fira Sans"/>
                  <a:sym typeface="Fira Sans"/>
                </a:endParaRPr>
              </a:p>
            </p:txBody>
          </p:sp>
        </p:grpSp>
      </p:grpSp>
      <p:grpSp>
        <p:nvGrpSpPr>
          <p:cNvPr id="445" name="Google Shape;445;p33"/>
          <p:cNvGrpSpPr/>
          <p:nvPr/>
        </p:nvGrpSpPr>
        <p:grpSpPr>
          <a:xfrm>
            <a:off x="2790150" y="3138825"/>
            <a:ext cx="1891500" cy="1446725"/>
            <a:chOff x="3804550" y="3106000"/>
            <a:chExt cx="1891500" cy="1446725"/>
          </a:xfrm>
        </p:grpSpPr>
        <p:grpSp>
          <p:nvGrpSpPr>
            <p:cNvPr id="446" name="Google Shape;446;p33"/>
            <p:cNvGrpSpPr/>
            <p:nvPr/>
          </p:nvGrpSpPr>
          <p:grpSpPr>
            <a:xfrm>
              <a:off x="3804550" y="3106000"/>
              <a:ext cx="1891500" cy="1446725"/>
              <a:chOff x="3804550" y="3106000"/>
              <a:chExt cx="1891500" cy="1446725"/>
            </a:xfrm>
          </p:grpSpPr>
          <p:sp>
            <p:nvSpPr>
              <p:cNvPr id="447" name="Google Shape;447;p33"/>
              <p:cNvSpPr/>
              <p:nvPr/>
            </p:nvSpPr>
            <p:spPr>
              <a:xfrm>
                <a:off x="3804550" y="3312825"/>
                <a:ext cx="1891500" cy="1239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5119975" y="3106000"/>
                <a:ext cx="383700" cy="38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33"/>
              <p:cNvGrpSpPr/>
              <p:nvPr/>
            </p:nvGrpSpPr>
            <p:grpSpPr>
              <a:xfrm>
                <a:off x="5220844" y="3167140"/>
                <a:ext cx="181974" cy="261415"/>
                <a:chOff x="2463482" y="1259215"/>
                <a:chExt cx="181974" cy="261415"/>
              </a:xfrm>
            </p:grpSpPr>
            <p:sp>
              <p:nvSpPr>
                <p:cNvPr id="450" name="Google Shape;450;p33"/>
                <p:cNvSpPr/>
                <p:nvPr/>
              </p:nvSpPr>
              <p:spPr>
                <a:xfrm>
                  <a:off x="2463482" y="1259215"/>
                  <a:ext cx="97737" cy="261415"/>
                </a:xfrm>
                <a:custGeom>
                  <a:rect b="b" l="l" r="r" t="t"/>
                  <a:pathLst>
                    <a:path extrusionOk="0" fill="none" h="26506" w="9910">
                      <a:moveTo>
                        <a:pt x="9818" y="10912"/>
                      </a:moveTo>
                      <a:lnTo>
                        <a:pt x="9818" y="4742"/>
                      </a:lnTo>
                      <a:cubicBezTo>
                        <a:pt x="9757" y="2098"/>
                        <a:pt x="7599" y="0"/>
                        <a:pt x="4955" y="0"/>
                      </a:cubicBezTo>
                      <a:cubicBezTo>
                        <a:pt x="2310" y="0"/>
                        <a:pt x="152" y="2098"/>
                        <a:pt x="91" y="4742"/>
                      </a:cubicBezTo>
                      <a:lnTo>
                        <a:pt x="91" y="21520"/>
                      </a:lnTo>
                      <a:cubicBezTo>
                        <a:pt x="0" y="24256"/>
                        <a:pt x="2219" y="26505"/>
                        <a:pt x="4955" y="26505"/>
                      </a:cubicBezTo>
                      <a:cubicBezTo>
                        <a:pt x="7690" y="26505"/>
                        <a:pt x="9909" y="24256"/>
                        <a:pt x="9818" y="21520"/>
                      </a:cubicBezTo>
                      <a:lnTo>
                        <a:pt x="9818" y="13891"/>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2476066" y="1328768"/>
                  <a:ext cx="73456" cy="93240"/>
                </a:xfrm>
                <a:custGeom>
                  <a:rect b="b" l="l" r="r" t="t"/>
                  <a:pathLst>
                    <a:path extrusionOk="0" fill="none" h="9454" w="7448">
                      <a:moveTo>
                        <a:pt x="7417" y="6809"/>
                      </a:moveTo>
                      <a:cubicBezTo>
                        <a:pt x="6688" y="8511"/>
                        <a:pt x="4864" y="9453"/>
                        <a:pt x="3071" y="9088"/>
                      </a:cubicBezTo>
                      <a:cubicBezTo>
                        <a:pt x="1278" y="8693"/>
                        <a:pt x="1" y="7113"/>
                        <a:pt x="31" y="5259"/>
                      </a:cubicBezTo>
                      <a:cubicBezTo>
                        <a:pt x="92" y="1034"/>
                        <a:pt x="5928" y="0"/>
                        <a:pt x="7448" y="3921"/>
                      </a:cubicBez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2477871" y="1432792"/>
                  <a:ext cx="58465" cy="58169"/>
                </a:xfrm>
                <a:custGeom>
                  <a:rect b="b" l="l" r="r" t="t"/>
                  <a:pathLst>
                    <a:path extrusionOk="0" fill="none" h="5898" w="5928">
                      <a:moveTo>
                        <a:pt x="5927" y="2523"/>
                      </a:moveTo>
                      <a:cubicBezTo>
                        <a:pt x="5927" y="4772"/>
                        <a:pt x="3192" y="5897"/>
                        <a:pt x="1611" y="4317"/>
                      </a:cubicBezTo>
                      <a:cubicBezTo>
                        <a:pt x="0" y="2706"/>
                        <a:pt x="1155" y="0"/>
                        <a:pt x="3405" y="0"/>
                      </a:cubicBezTo>
                      <a:cubicBezTo>
                        <a:pt x="4803" y="0"/>
                        <a:pt x="5927" y="1125"/>
                        <a:pt x="5927" y="2523"/>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2489864" y="1440889"/>
                  <a:ext cx="37773" cy="37773"/>
                </a:xfrm>
                <a:custGeom>
                  <a:rect b="b" l="l" r="r" t="t"/>
                  <a:pathLst>
                    <a:path extrusionOk="0" fill="none" h="3830" w="3830">
                      <a:moveTo>
                        <a:pt x="3830" y="1641"/>
                      </a:moveTo>
                      <a:cubicBezTo>
                        <a:pt x="3830" y="3100"/>
                        <a:pt x="2067" y="3830"/>
                        <a:pt x="1034" y="2796"/>
                      </a:cubicBezTo>
                      <a:cubicBezTo>
                        <a:pt x="0" y="1763"/>
                        <a:pt x="730" y="0"/>
                        <a:pt x="2189" y="0"/>
                      </a:cubicBezTo>
                      <a:cubicBezTo>
                        <a:pt x="3100" y="0"/>
                        <a:pt x="3830" y="730"/>
                        <a:pt x="3830" y="1641"/>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2504846" y="1367440"/>
                  <a:ext cx="140610" cy="28789"/>
                </a:xfrm>
                <a:custGeom>
                  <a:rect b="b" l="l" r="r" t="t"/>
                  <a:pathLst>
                    <a:path extrusionOk="0" fill="none" h="2919" w="14257">
                      <a:moveTo>
                        <a:pt x="13162" y="2918"/>
                      </a:moveTo>
                      <a:lnTo>
                        <a:pt x="1126" y="2918"/>
                      </a:lnTo>
                      <a:cubicBezTo>
                        <a:pt x="518" y="2918"/>
                        <a:pt x="1" y="2280"/>
                        <a:pt x="1" y="1459"/>
                      </a:cubicBezTo>
                      <a:lnTo>
                        <a:pt x="1" y="1459"/>
                      </a:lnTo>
                      <a:cubicBezTo>
                        <a:pt x="1" y="669"/>
                        <a:pt x="518" y="0"/>
                        <a:pt x="1126" y="0"/>
                      </a:cubicBezTo>
                      <a:lnTo>
                        <a:pt x="13162" y="0"/>
                      </a:lnTo>
                      <a:cubicBezTo>
                        <a:pt x="13770" y="0"/>
                        <a:pt x="14256" y="669"/>
                        <a:pt x="14256" y="1459"/>
                      </a:cubicBezTo>
                      <a:lnTo>
                        <a:pt x="14256" y="1459"/>
                      </a:lnTo>
                      <a:cubicBezTo>
                        <a:pt x="14256" y="2249"/>
                        <a:pt x="13770" y="2918"/>
                        <a:pt x="13162" y="2918"/>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2507252" y="1447478"/>
                  <a:ext cx="8403" cy="18897"/>
                </a:xfrm>
                <a:custGeom>
                  <a:rect b="b" l="l" r="r" t="t"/>
                  <a:pathLst>
                    <a:path extrusionOk="0" fill="none" h="1916" w="852">
                      <a:moveTo>
                        <a:pt x="851" y="578"/>
                      </a:moveTo>
                      <a:cubicBezTo>
                        <a:pt x="851" y="1"/>
                        <a:pt x="0" y="1"/>
                        <a:pt x="0" y="578"/>
                      </a:cubicBezTo>
                      <a:cubicBezTo>
                        <a:pt x="0" y="700"/>
                        <a:pt x="30" y="821"/>
                        <a:pt x="152" y="913"/>
                      </a:cubicBezTo>
                      <a:lnTo>
                        <a:pt x="152" y="1916"/>
                      </a:lnTo>
                      <a:lnTo>
                        <a:pt x="699" y="1916"/>
                      </a:lnTo>
                      <a:lnTo>
                        <a:pt x="699" y="913"/>
                      </a:lnTo>
                      <a:cubicBezTo>
                        <a:pt x="790" y="821"/>
                        <a:pt x="851" y="700"/>
                        <a:pt x="851" y="578"/>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 name="Google Shape;456;p33"/>
            <p:cNvGrpSpPr/>
            <p:nvPr/>
          </p:nvGrpSpPr>
          <p:grpSpPr>
            <a:xfrm>
              <a:off x="3984697" y="3488419"/>
              <a:ext cx="1545484" cy="964916"/>
              <a:chOff x="1211747" y="1478009"/>
              <a:chExt cx="1545484" cy="964916"/>
            </a:xfrm>
          </p:grpSpPr>
          <p:sp>
            <p:nvSpPr>
              <p:cNvPr id="457" name="Google Shape;457;p33"/>
              <p:cNvSpPr txBox="1"/>
              <p:nvPr/>
            </p:nvSpPr>
            <p:spPr>
              <a:xfrm>
                <a:off x="1212531" y="1478009"/>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Montserrat ExtraBold"/>
                    <a:ea typeface="Montserrat ExtraBold"/>
                    <a:cs typeface="Montserrat ExtraBold"/>
                    <a:sym typeface="Montserrat ExtraBold"/>
                  </a:rPr>
                  <a:t>Removal of Rows</a:t>
                </a:r>
                <a:r>
                  <a:rPr lang="en" sz="1800">
                    <a:latin typeface="Fira Sans Extra Condensed"/>
                    <a:ea typeface="Fira Sans Extra Condensed"/>
                    <a:cs typeface="Fira Sans Extra Condensed"/>
                    <a:sym typeface="Fira Sans Extra Condensed"/>
                  </a:rPr>
                  <a:t> </a:t>
                </a:r>
                <a:endParaRPr sz="1800">
                  <a:latin typeface="Fira Sans Extra Condensed"/>
                  <a:ea typeface="Fira Sans Extra Condensed"/>
                  <a:cs typeface="Fira Sans Extra Condensed"/>
                  <a:sym typeface="Fira Sans Extra Condensed"/>
                </a:endParaRPr>
              </a:p>
            </p:txBody>
          </p:sp>
          <p:sp>
            <p:nvSpPr>
              <p:cNvPr id="458" name="Google Shape;458;p33"/>
              <p:cNvSpPr txBox="1"/>
              <p:nvPr/>
            </p:nvSpPr>
            <p:spPr>
              <a:xfrm>
                <a:off x="1211747" y="1869625"/>
                <a:ext cx="1544700" cy="5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434343"/>
                    </a:solidFill>
                    <a:latin typeface="EB Garamond"/>
                    <a:ea typeface="EB Garamond"/>
                    <a:cs typeface="EB Garamond"/>
                    <a:sym typeface="EB Garamond"/>
                  </a:rPr>
                  <a:t>0.15% of samples have incomplete data. Rows with 1 or 2 missing values will removed </a:t>
                </a:r>
                <a:endParaRPr sz="1200">
                  <a:solidFill>
                    <a:schemeClr val="dk1"/>
                  </a:solidFill>
                  <a:latin typeface="Fira Sans"/>
                  <a:ea typeface="Fira Sans"/>
                  <a:cs typeface="Fira Sans"/>
                  <a:sym typeface="Fira Sans"/>
                </a:endParaRPr>
              </a:p>
            </p:txBody>
          </p:sp>
        </p:grpSp>
      </p:grpSp>
      <p:sp>
        <p:nvSpPr>
          <p:cNvPr id="459" name="Google Shape;459;p3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Preparation</a:t>
            </a:r>
            <a:endParaRPr/>
          </a:p>
        </p:txBody>
      </p:sp>
      <p:pic>
        <p:nvPicPr>
          <p:cNvPr id="460" name="Google Shape;460;p33"/>
          <p:cNvPicPr preferRelativeResize="0"/>
          <p:nvPr/>
        </p:nvPicPr>
        <p:blipFill rotWithShape="1">
          <a:blip r:embed="rId3">
            <a:alphaModFix/>
          </a:blip>
          <a:srcRect b="66844" l="52123" r="0" t="0"/>
          <a:stretch/>
        </p:blipFill>
        <p:spPr>
          <a:xfrm>
            <a:off x="4769900" y="1087339"/>
            <a:ext cx="2397384" cy="1157637"/>
          </a:xfrm>
          <a:prstGeom prst="rect">
            <a:avLst/>
          </a:prstGeom>
          <a:noFill/>
          <a:ln>
            <a:noFill/>
          </a:ln>
        </p:spPr>
      </p:pic>
      <p:pic>
        <p:nvPicPr>
          <p:cNvPr id="461" name="Google Shape;461;p33"/>
          <p:cNvPicPr preferRelativeResize="0"/>
          <p:nvPr/>
        </p:nvPicPr>
        <p:blipFill rotWithShape="1">
          <a:blip r:embed="rId3">
            <a:alphaModFix/>
          </a:blip>
          <a:srcRect b="33942" l="0" r="50231" t="32169"/>
          <a:stretch/>
        </p:blipFill>
        <p:spPr>
          <a:xfrm>
            <a:off x="6443825" y="2174400"/>
            <a:ext cx="2366525" cy="1050676"/>
          </a:xfrm>
          <a:prstGeom prst="rect">
            <a:avLst/>
          </a:prstGeom>
          <a:noFill/>
          <a:ln>
            <a:noFill/>
          </a:ln>
        </p:spPr>
      </p:pic>
      <p:sp>
        <p:nvSpPr>
          <p:cNvPr id="462" name="Google Shape;462;p33"/>
          <p:cNvSpPr/>
          <p:nvPr/>
        </p:nvSpPr>
        <p:spPr>
          <a:xfrm>
            <a:off x="6703175" y="1715125"/>
            <a:ext cx="464100" cy="257100"/>
          </a:xfrm>
          <a:prstGeom prst="ellipse">
            <a:avLst/>
          </a:prstGeom>
          <a:solidFill>
            <a:srgbClr val="9AD7D2">
              <a:alpha val="12050"/>
            </a:srgbClr>
          </a:solidFill>
          <a:ln cap="flat" cmpd="sng" w="9525">
            <a:solidFill>
              <a:srgbClr val="FFE4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8426825" y="2737550"/>
            <a:ext cx="464100" cy="257100"/>
          </a:xfrm>
          <a:prstGeom prst="ellipse">
            <a:avLst/>
          </a:prstGeom>
          <a:solidFill>
            <a:srgbClr val="9AD7D2">
              <a:alpha val="12050"/>
            </a:srgbClr>
          </a:solidFill>
          <a:ln cap="flat" cmpd="sng" w="9525">
            <a:solidFill>
              <a:srgbClr val="FFE4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33"/>
          <p:cNvPicPr preferRelativeResize="0"/>
          <p:nvPr/>
        </p:nvPicPr>
        <p:blipFill>
          <a:blip r:embed="rId4">
            <a:alphaModFix/>
          </a:blip>
          <a:stretch>
            <a:fillRect/>
          </a:stretch>
        </p:blipFill>
        <p:spPr>
          <a:xfrm>
            <a:off x="5477586" y="3700672"/>
            <a:ext cx="2162483" cy="1022853"/>
          </a:xfrm>
          <a:prstGeom prst="rect">
            <a:avLst/>
          </a:prstGeom>
          <a:noFill/>
          <a:ln>
            <a:noFill/>
          </a:ln>
        </p:spPr>
      </p:pic>
      <p:pic>
        <p:nvPicPr>
          <p:cNvPr id="465" name="Google Shape;465;p33"/>
          <p:cNvPicPr preferRelativeResize="0"/>
          <p:nvPr/>
        </p:nvPicPr>
        <p:blipFill>
          <a:blip r:embed="rId5">
            <a:alphaModFix/>
          </a:blip>
          <a:stretch>
            <a:fillRect/>
          </a:stretch>
        </p:blipFill>
        <p:spPr>
          <a:xfrm>
            <a:off x="5409950" y="3395975"/>
            <a:ext cx="2345351" cy="338055"/>
          </a:xfrm>
          <a:prstGeom prst="rect">
            <a:avLst/>
          </a:prstGeom>
          <a:noFill/>
          <a:ln>
            <a:noFill/>
          </a:ln>
        </p:spPr>
      </p:pic>
      <p:grpSp>
        <p:nvGrpSpPr>
          <p:cNvPr id="466" name="Google Shape;466;p33"/>
          <p:cNvGrpSpPr/>
          <p:nvPr/>
        </p:nvGrpSpPr>
        <p:grpSpPr>
          <a:xfrm>
            <a:off x="355450" y="1440525"/>
            <a:ext cx="2022742" cy="3277200"/>
            <a:chOff x="809675" y="1460100"/>
            <a:chExt cx="2022742" cy="3277200"/>
          </a:xfrm>
        </p:grpSpPr>
        <p:sp>
          <p:nvSpPr>
            <p:cNvPr id="467" name="Google Shape;467;p33"/>
            <p:cNvSpPr/>
            <p:nvPr/>
          </p:nvSpPr>
          <p:spPr>
            <a:xfrm>
              <a:off x="809675" y="1460100"/>
              <a:ext cx="1798500" cy="3277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 name="Google Shape;468;p33"/>
            <p:cNvCxnSpPr/>
            <p:nvPr/>
          </p:nvCxnSpPr>
          <p:spPr>
            <a:xfrm>
              <a:off x="809775" y="1592475"/>
              <a:ext cx="1791300" cy="0"/>
            </a:xfrm>
            <a:prstGeom prst="straightConnector1">
              <a:avLst/>
            </a:prstGeom>
            <a:noFill/>
            <a:ln cap="flat" cmpd="sng" w="19050">
              <a:solidFill>
                <a:schemeClr val="accent6"/>
              </a:solidFill>
              <a:prstDash val="solid"/>
              <a:round/>
              <a:headEnd len="med" w="med" type="none"/>
              <a:tailEnd len="med" w="med" type="none"/>
            </a:ln>
          </p:spPr>
        </p:cxnSp>
        <p:sp>
          <p:nvSpPr>
            <p:cNvPr id="469" name="Google Shape;469;p33"/>
            <p:cNvSpPr/>
            <p:nvPr/>
          </p:nvSpPr>
          <p:spPr>
            <a:xfrm>
              <a:off x="1466650" y="4229000"/>
              <a:ext cx="477583" cy="365035"/>
            </a:xfrm>
            <a:custGeom>
              <a:rect b="b" l="l" r="r" t="t"/>
              <a:pathLst>
                <a:path extrusionOk="0" fill="none" h="19615" w="70518">
                  <a:moveTo>
                    <a:pt x="1" y="0"/>
                  </a:moveTo>
                  <a:lnTo>
                    <a:pt x="70518" y="0"/>
                  </a:lnTo>
                  <a:lnTo>
                    <a:pt x="70518" y="19614"/>
                  </a:lnTo>
                  <a:lnTo>
                    <a:pt x="1" y="19614"/>
                  </a:lnTo>
                  <a:close/>
                </a:path>
              </a:pathLst>
            </a:custGeom>
            <a:noFill/>
            <a:ln cap="rnd" cmpd="sng" w="15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3"/>
            <p:cNvGrpSpPr/>
            <p:nvPr/>
          </p:nvGrpSpPr>
          <p:grpSpPr>
            <a:xfrm>
              <a:off x="2692238" y="4429721"/>
              <a:ext cx="140179" cy="290883"/>
              <a:chOff x="2634450" y="4207200"/>
              <a:chExt cx="166800" cy="346125"/>
            </a:xfrm>
          </p:grpSpPr>
          <p:sp>
            <p:nvSpPr>
              <p:cNvPr id="471" name="Google Shape;471;p33"/>
              <p:cNvSpPr/>
              <p:nvPr/>
            </p:nvSpPr>
            <p:spPr>
              <a:xfrm>
                <a:off x="2634450" y="4410700"/>
                <a:ext cx="166800" cy="142625"/>
              </a:xfrm>
              <a:custGeom>
                <a:rect b="b" l="l" r="r" t="t"/>
                <a:pathLst>
                  <a:path extrusionOk="0" fill="none" h="5705" w="6672">
                    <a:moveTo>
                      <a:pt x="834" y="5704"/>
                    </a:moveTo>
                    <a:lnTo>
                      <a:pt x="5838" y="5704"/>
                    </a:lnTo>
                    <a:lnTo>
                      <a:pt x="6672" y="0"/>
                    </a:lnTo>
                    <a:lnTo>
                      <a:pt x="0" y="0"/>
                    </a:lnTo>
                    <a:close/>
                  </a:path>
                </a:pathLst>
              </a:custGeom>
              <a:noFill/>
              <a:ln cap="rnd" cmpd="sng" w="15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2635275" y="4207200"/>
                <a:ext cx="162650" cy="203525"/>
              </a:xfrm>
              <a:custGeom>
                <a:rect b="b" l="l" r="r" t="t"/>
                <a:pathLst>
                  <a:path extrusionOk="0" fill="none" h="8141" w="6506">
                    <a:moveTo>
                      <a:pt x="2269" y="8140"/>
                    </a:moveTo>
                    <a:cubicBezTo>
                      <a:pt x="334" y="7340"/>
                      <a:pt x="1" y="4804"/>
                      <a:pt x="1635" y="3503"/>
                    </a:cubicBezTo>
                    <a:cubicBezTo>
                      <a:pt x="468" y="2102"/>
                      <a:pt x="1468" y="1"/>
                      <a:pt x="3303" y="1"/>
                    </a:cubicBezTo>
                    <a:cubicBezTo>
                      <a:pt x="5104" y="1"/>
                      <a:pt x="6105" y="2102"/>
                      <a:pt x="4971" y="3503"/>
                    </a:cubicBezTo>
                    <a:cubicBezTo>
                      <a:pt x="6505" y="4738"/>
                      <a:pt x="6272" y="7106"/>
                      <a:pt x="4537" y="8040"/>
                    </a:cubicBezTo>
                  </a:path>
                </a:pathLst>
              </a:custGeom>
              <a:noFill/>
              <a:ln cap="rnd" cmpd="sng" w="15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33"/>
            <p:cNvSpPr/>
            <p:nvPr/>
          </p:nvSpPr>
          <p:spPr>
            <a:xfrm>
              <a:off x="1049049"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1049049"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1049049"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1049049"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1286010"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1286010"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1286010"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1286010"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1522972"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1522972"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1522972"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1522972"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1761893"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1761893"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1761893"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1761893"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1998855"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1998855"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1998855"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1998855"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2235816"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2235816"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2235816"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2235816"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1049049"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1049049"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1049049"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1286010"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1286010"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1286010"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1522972"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1522972"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1522972"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1761893"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1761893"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1761893"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1998855"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1998855"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1998855"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2235816"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2235816"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2235816"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1049036"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1285998"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1522959"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1761881"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1998842"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2235804"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 name="Google Shape;521;p33"/>
            <p:cNvCxnSpPr/>
            <p:nvPr/>
          </p:nvCxnSpPr>
          <p:spPr>
            <a:xfrm>
              <a:off x="809775" y="4594025"/>
              <a:ext cx="1791300" cy="0"/>
            </a:xfrm>
            <a:prstGeom prst="straightConnector1">
              <a:avLst/>
            </a:prstGeom>
            <a:noFill/>
            <a:ln cap="flat" cmpd="sng" w="19050">
              <a:solidFill>
                <a:schemeClr val="accent6"/>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pSp>
        <p:nvGrpSpPr>
          <p:cNvPr id="526" name="Google Shape;526;p34"/>
          <p:cNvGrpSpPr/>
          <p:nvPr/>
        </p:nvGrpSpPr>
        <p:grpSpPr>
          <a:xfrm>
            <a:off x="2647825" y="1276548"/>
            <a:ext cx="1891500" cy="1446725"/>
            <a:chOff x="6129225" y="1257998"/>
            <a:chExt cx="1891500" cy="1446725"/>
          </a:xfrm>
        </p:grpSpPr>
        <p:grpSp>
          <p:nvGrpSpPr>
            <p:cNvPr id="527" name="Google Shape;527;p34"/>
            <p:cNvGrpSpPr/>
            <p:nvPr/>
          </p:nvGrpSpPr>
          <p:grpSpPr>
            <a:xfrm>
              <a:off x="6129225" y="1257998"/>
              <a:ext cx="1891500" cy="1446725"/>
              <a:chOff x="6129225" y="1257998"/>
              <a:chExt cx="1891500" cy="1446725"/>
            </a:xfrm>
          </p:grpSpPr>
          <p:sp>
            <p:nvSpPr>
              <p:cNvPr id="528" name="Google Shape;528;p34"/>
              <p:cNvSpPr/>
              <p:nvPr/>
            </p:nvSpPr>
            <p:spPr>
              <a:xfrm>
                <a:off x="6129225" y="1464823"/>
                <a:ext cx="1891500" cy="1239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7444650" y="1257998"/>
                <a:ext cx="383700" cy="38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34"/>
              <p:cNvGrpSpPr/>
              <p:nvPr/>
            </p:nvGrpSpPr>
            <p:grpSpPr>
              <a:xfrm>
                <a:off x="7542203" y="1315386"/>
                <a:ext cx="188574" cy="268917"/>
                <a:chOff x="1910678" y="1258011"/>
                <a:chExt cx="188574" cy="268917"/>
              </a:xfrm>
            </p:grpSpPr>
            <p:sp>
              <p:nvSpPr>
                <p:cNvPr id="531" name="Google Shape;531;p34"/>
                <p:cNvSpPr/>
                <p:nvPr/>
              </p:nvSpPr>
              <p:spPr>
                <a:xfrm>
                  <a:off x="2038084" y="1393814"/>
                  <a:ext cx="14103" cy="23098"/>
                </a:xfrm>
                <a:custGeom>
                  <a:rect b="b" l="l" r="r" t="t"/>
                  <a:pathLst>
                    <a:path extrusionOk="0" fill="none" h="2342" w="1430">
                      <a:moveTo>
                        <a:pt x="1" y="1"/>
                      </a:moveTo>
                      <a:lnTo>
                        <a:pt x="1429" y="2341"/>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2077062" y="1459175"/>
                  <a:ext cx="5405" cy="8699"/>
                </a:xfrm>
                <a:custGeom>
                  <a:rect b="b" l="l" r="r" t="t"/>
                  <a:pathLst>
                    <a:path extrusionOk="0" fill="none" h="882" w="548">
                      <a:moveTo>
                        <a:pt x="0" y="0"/>
                      </a:moveTo>
                      <a:lnTo>
                        <a:pt x="547" y="882"/>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2061173" y="1432190"/>
                  <a:ext cx="6904" cy="11707"/>
                </a:xfrm>
                <a:custGeom>
                  <a:rect b="b" l="l" r="r" t="t"/>
                  <a:pathLst>
                    <a:path extrusionOk="0" fill="none" h="1187" w="700">
                      <a:moveTo>
                        <a:pt x="0" y="1"/>
                      </a:moveTo>
                      <a:lnTo>
                        <a:pt x="699" y="1186"/>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2051576" y="1412701"/>
                  <a:ext cx="17397" cy="20396"/>
                </a:xfrm>
                <a:custGeom>
                  <a:rect b="b" l="l" r="r" t="t"/>
                  <a:pathLst>
                    <a:path extrusionOk="0" fill="none" h="2068" w="1764">
                      <a:moveTo>
                        <a:pt x="1" y="518"/>
                      </a:moveTo>
                      <a:lnTo>
                        <a:pt x="852" y="1"/>
                      </a:lnTo>
                      <a:lnTo>
                        <a:pt x="1764" y="1551"/>
                      </a:lnTo>
                      <a:lnTo>
                        <a:pt x="912" y="2068"/>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2067465" y="1439390"/>
                  <a:ext cx="17397" cy="20386"/>
                </a:xfrm>
                <a:custGeom>
                  <a:rect b="b" l="l" r="r" t="t"/>
                  <a:pathLst>
                    <a:path extrusionOk="0" fill="none" h="2067" w="1764">
                      <a:moveTo>
                        <a:pt x="1" y="517"/>
                      </a:moveTo>
                      <a:lnTo>
                        <a:pt x="852" y="0"/>
                      </a:lnTo>
                      <a:lnTo>
                        <a:pt x="1764" y="1550"/>
                      </a:lnTo>
                      <a:lnTo>
                        <a:pt x="912" y="2067"/>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2081559" y="1463367"/>
                  <a:ext cx="17693" cy="20396"/>
                </a:xfrm>
                <a:custGeom>
                  <a:rect b="b" l="l" r="r" t="t"/>
                  <a:pathLst>
                    <a:path extrusionOk="0" fill="none" h="2068" w="1794">
                      <a:moveTo>
                        <a:pt x="0" y="517"/>
                      </a:moveTo>
                      <a:lnTo>
                        <a:pt x="882" y="1"/>
                      </a:lnTo>
                      <a:lnTo>
                        <a:pt x="1794" y="1581"/>
                      </a:lnTo>
                      <a:lnTo>
                        <a:pt x="942" y="2068"/>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1910678" y="1398311"/>
                  <a:ext cx="44677" cy="119326"/>
                </a:xfrm>
                <a:custGeom>
                  <a:rect b="b" l="l" r="r" t="t"/>
                  <a:pathLst>
                    <a:path extrusionOk="0" fill="none" h="12099" w="4530">
                      <a:moveTo>
                        <a:pt x="2645" y="12098"/>
                      </a:moveTo>
                      <a:lnTo>
                        <a:pt x="1" y="11004"/>
                      </a:lnTo>
                      <a:lnTo>
                        <a:pt x="4530" y="1"/>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1943659" y="1484059"/>
                  <a:ext cx="6904" cy="16796"/>
                </a:xfrm>
                <a:custGeom>
                  <a:rect b="b" l="l" r="r" t="t"/>
                  <a:pathLst>
                    <a:path extrusionOk="0" fill="none" h="1703" w="700">
                      <a:moveTo>
                        <a:pt x="699" y="0"/>
                      </a:moveTo>
                      <a:lnTo>
                        <a:pt x="0" y="1702"/>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1957447" y="1450476"/>
                  <a:ext cx="6904" cy="17102"/>
                </a:xfrm>
                <a:custGeom>
                  <a:rect b="b" l="l" r="r" t="t"/>
                  <a:pathLst>
                    <a:path extrusionOk="0" fill="none" h="1734" w="700">
                      <a:moveTo>
                        <a:pt x="699" y="1"/>
                      </a:moveTo>
                      <a:lnTo>
                        <a:pt x="0" y="1733"/>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1971235" y="1409407"/>
                  <a:ext cx="9902" cy="24587"/>
                </a:xfrm>
                <a:custGeom>
                  <a:rect b="b" l="l" r="r" t="t"/>
                  <a:pathLst>
                    <a:path extrusionOk="0" fill="none" h="2493" w="1004">
                      <a:moveTo>
                        <a:pt x="1004" y="1"/>
                      </a:moveTo>
                      <a:lnTo>
                        <a:pt x="1" y="2493"/>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1935858" y="1500846"/>
                  <a:ext cx="17102" cy="20396"/>
                </a:xfrm>
                <a:custGeom>
                  <a:rect b="b" l="l" r="r" t="t"/>
                  <a:pathLst>
                    <a:path extrusionOk="0" fill="none" h="2068" w="1734">
                      <a:moveTo>
                        <a:pt x="700" y="0"/>
                      </a:moveTo>
                      <a:lnTo>
                        <a:pt x="761" y="31"/>
                      </a:lnTo>
                      <a:lnTo>
                        <a:pt x="1733" y="395"/>
                      </a:lnTo>
                      <a:lnTo>
                        <a:pt x="1034" y="2067"/>
                      </a:lnTo>
                      <a:lnTo>
                        <a:pt x="92" y="1702"/>
                      </a:lnTo>
                      <a:lnTo>
                        <a:pt x="1" y="1642"/>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1949655" y="1467263"/>
                  <a:ext cx="16796" cy="20396"/>
                </a:xfrm>
                <a:custGeom>
                  <a:rect b="b" l="l" r="r" t="t"/>
                  <a:pathLst>
                    <a:path extrusionOk="0" fill="none" h="2068" w="1703">
                      <a:moveTo>
                        <a:pt x="699" y="1"/>
                      </a:moveTo>
                      <a:lnTo>
                        <a:pt x="1702" y="396"/>
                      </a:lnTo>
                      <a:lnTo>
                        <a:pt x="1034" y="2068"/>
                      </a:lnTo>
                      <a:lnTo>
                        <a:pt x="0" y="1673"/>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1963444" y="1433689"/>
                  <a:ext cx="16796" cy="20692"/>
                </a:xfrm>
                <a:custGeom>
                  <a:rect b="b" l="l" r="r" t="t"/>
                  <a:pathLst>
                    <a:path extrusionOk="0" fill="none" h="2098" w="1703">
                      <a:moveTo>
                        <a:pt x="699" y="1"/>
                      </a:moveTo>
                      <a:lnTo>
                        <a:pt x="1702" y="426"/>
                      </a:lnTo>
                      <a:lnTo>
                        <a:pt x="1034" y="2098"/>
                      </a:lnTo>
                      <a:lnTo>
                        <a:pt x="0" y="1672"/>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1927770" y="1300580"/>
                  <a:ext cx="85439" cy="109434"/>
                </a:xfrm>
                <a:custGeom>
                  <a:rect b="b" l="l" r="r" t="t"/>
                  <a:pathLst>
                    <a:path extrusionOk="0" fill="none" h="11096" w="8663">
                      <a:moveTo>
                        <a:pt x="1246" y="3314"/>
                      </a:moveTo>
                      <a:cubicBezTo>
                        <a:pt x="1216" y="3375"/>
                        <a:pt x="1186" y="3405"/>
                        <a:pt x="1155" y="3466"/>
                      </a:cubicBezTo>
                      <a:cubicBezTo>
                        <a:pt x="0" y="6323"/>
                        <a:pt x="1368" y="9576"/>
                        <a:pt x="4195" y="10731"/>
                      </a:cubicBezTo>
                      <a:cubicBezTo>
                        <a:pt x="5015" y="11004"/>
                        <a:pt x="5867" y="11095"/>
                        <a:pt x="6718" y="11065"/>
                      </a:cubicBezTo>
                      <a:moveTo>
                        <a:pt x="6262" y="1"/>
                      </a:moveTo>
                      <a:cubicBezTo>
                        <a:pt x="4408" y="31"/>
                        <a:pt x="2675" y="974"/>
                        <a:pt x="1672" y="2493"/>
                      </a:cubicBezTo>
                      <a:moveTo>
                        <a:pt x="6231" y="5806"/>
                      </a:moveTo>
                      <a:cubicBezTo>
                        <a:pt x="5015" y="5290"/>
                        <a:pt x="4985" y="3557"/>
                        <a:pt x="6201" y="3071"/>
                      </a:cubicBezTo>
                      <a:cubicBezTo>
                        <a:pt x="7447" y="2554"/>
                        <a:pt x="8663" y="3770"/>
                        <a:pt x="8146" y="4986"/>
                      </a:cubicBezTo>
                      <a:cubicBezTo>
                        <a:pt x="7842" y="5746"/>
                        <a:pt x="6991" y="6110"/>
                        <a:pt x="6231" y="5806"/>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1984126" y="1407908"/>
                  <a:ext cx="39578" cy="119021"/>
                </a:xfrm>
                <a:custGeom>
                  <a:rect b="b" l="l" r="r" t="t"/>
                  <a:pathLst>
                    <a:path extrusionOk="0" fill="none" h="12068" w="4013">
                      <a:moveTo>
                        <a:pt x="4013" y="11824"/>
                      </a:moveTo>
                      <a:lnTo>
                        <a:pt x="1125" y="12068"/>
                      </a:lnTo>
                      <a:lnTo>
                        <a:pt x="1" y="1"/>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2020401" y="1488251"/>
                  <a:ext cx="1805" cy="18601"/>
                </a:xfrm>
                <a:custGeom>
                  <a:rect b="b" l="l" r="r" t="t"/>
                  <a:pathLst>
                    <a:path extrusionOk="0" fill="none" h="1886" w="183">
                      <a:moveTo>
                        <a:pt x="0" y="1"/>
                      </a:moveTo>
                      <a:lnTo>
                        <a:pt x="183" y="1885"/>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2017106" y="1452281"/>
                  <a:ext cx="1805" cy="18295"/>
                </a:xfrm>
                <a:custGeom>
                  <a:rect b="b" l="l" r="r" t="t"/>
                  <a:pathLst>
                    <a:path extrusionOk="0" fill="none" h="1855" w="183">
                      <a:moveTo>
                        <a:pt x="0" y="0"/>
                      </a:moveTo>
                      <a:lnTo>
                        <a:pt x="182" y="1854"/>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2012905" y="1407908"/>
                  <a:ext cx="2406" cy="26392"/>
                </a:xfrm>
                <a:custGeom>
                  <a:rect b="b" l="l" r="r" t="t"/>
                  <a:pathLst>
                    <a:path extrusionOk="0" fill="none" h="2676" w="244">
                      <a:moveTo>
                        <a:pt x="1" y="1"/>
                      </a:moveTo>
                      <a:lnTo>
                        <a:pt x="244" y="2675"/>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2021298" y="1505639"/>
                  <a:ext cx="12299" cy="18897"/>
                </a:xfrm>
                <a:custGeom>
                  <a:rect b="b" l="l" r="r" t="t"/>
                  <a:pathLst>
                    <a:path extrusionOk="0" fill="none" h="1916" w="1247">
                      <a:moveTo>
                        <a:pt x="1" y="122"/>
                      </a:moveTo>
                      <a:lnTo>
                        <a:pt x="1095" y="1"/>
                      </a:lnTo>
                      <a:lnTo>
                        <a:pt x="1247" y="1824"/>
                      </a:lnTo>
                      <a:lnTo>
                        <a:pt x="244" y="1915"/>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2017698" y="1469669"/>
                  <a:ext cx="12604" cy="18887"/>
                </a:xfrm>
                <a:custGeom>
                  <a:rect b="b" l="l" r="r" t="t"/>
                  <a:pathLst>
                    <a:path extrusionOk="0" fill="none" h="1915" w="1278">
                      <a:moveTo>
                        <a:pt x="1" y="91"/>
                      </a:moveTo>
                      <a:lnTo>
                        <a:pt x="1126" y="0"/>
                      </a:lnTo>
                      <a:lnTo>
                        <a:pt x="1278" y="1793"/>
                      </a:lnTo>
                      <a:lnTo>
                        <a:pt x="183" y="1915"/>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2014404" y="1433689"/>
                  <a:ext cx="12604" cy="18601"/>
                </a:xfrm>
                <a:custGeom>
                  <a:rect b="b" l="l" r="r" t="t"/>
                  <a:pathLst>
                    <a:path extrusionOk="0" fill="none" h="1886" w="1278">
                      <a:moveTo>
                        <a:pt x="1" y="92"/>
                      </a:moveTo>
                      <a:lnTo>
                        <a:pt x="1095" y="1"/>
                      </a:lnTo>
                      <a:lnTo>
                        <a:pt x="1277" y="1794"/>
                      </a:lnTo>
                      <a:lnTo>
                        <a:pt x="183" y="1885"/>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1940661" y="1300580"/>
                  <a:ext cx="69550" cy="111831"/>
                </a:xfrm>
                <a:custGeom>
                  <a:rect b="b" l="l" r="r" t="t"/>
                  <a:pathLst>
                    <a:path extrusionOk="0" fill="none" h="11339" w="7052">
                      <a:moveTo>
                        <a:pt x="365" y="3770"/>
                      </a:moveTo>
                      <a:cubicBezTo>
                        <a:pt x="91" y="4530"/>
                        <a:pt x="0" y="5351"/>
                        <a:pt x="61" y="6171"/>
                      </a:cubicBezTo>
                      <a:cubicBezTo>
                        <a:pt x="335" y="9241"/>
                        <a:pt x="3161" y="11338"/>
                        <a:pt x="6201" y="11065"/>
                      </a:cubicBezTo>
                      <a:moveTo>
                        <a:pt x="5046" y="1"/>
                      </a:moveTo>
                      <a:cubicBezTo>
                        <a:pt x="3192" y="183"/>
                        <a:pt x="1550" y="1308"/>
                        <a:pt x="699" y="2980"/>
                      </a:cubicBezTo>
                      <a:moveTo>
                        <a:pt x="5623" y="5867"/>
                      </a:moveTo>
                      <a:cubicBezTo>
                        <a:pt x="4316" y="5989"/>
                        <a:pt x="3526" y="4469"/>
                        <a:pt x="4377" y="3436"/>
                      </a:cubicBezTo>
                      <a:cubicBezTo>
                        <a:pt x="5198" y="2433"/>
                        <a:pt x="6839" y="2949"/>
                        <a:pt x="6991" y="4256"/>
                      </a:cubicBezTo>
                      <a:cubicBezTo>
                        <a:pt x="7052" y="5077"/>
                        <a:pt x="6444" y="5837"/>
                        <a:pt x="5623" y="5898"/>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2012905" y="1407908"/>
                  <a:ext cx="85449" cy="101031"/>
                </a:xfrm>
                <a:custGeom>
                  <a:rect b="b" l="l" r="r" t="t"/>
                  <a:pathLst>
                    <a:path extrusionOk="0" fill="none" h="10244" w="8664">
                      <a:moveTo>
                        <a:pt x="7995" y="7660"/>
                      </a:moveTo>
                      <a:lnTo>
                        <a:pt x="8663" y="8785"/>
                      </a:lnTo>
                      <a:lnTo>
                        <a:pt x="6201" y="10244"/>
                      </a:lnTo>
                      <a:lnTo>
                        <a:pt x="1" y="1"/>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1937662" y="1289494"/>
                  <a:ext cx="126516" cy="128311"/>
                </a:xfrm>
                <a:custGeom>
                  <a:rect b="b" l="l" r="r" t="t"/>
                  <a:pathLst>
                    <a:path extrusionOk="0" fill="none" h="13010" w="12828">
                      <a:moveTo>
                        <a:pt x="10274" y="10639"/>
                      </a:moveTo>
                      <a:cubicBezTo>
                        <a:pt x="12827" y="8207"/>
                        <a:pt x="12523" y="4013"/>
                        <a:pt x="9605" y="2006"/>
                      </a:cubicBezTo>
                      <a:cubicBezTo>
                        <a:pt x="6687" y="0"/>
                        <a:pt x="2675" y="1186"/>
                        <a:pt x="1307" y="4468"/>
                      </a:cubicBezTo>
                      <a:moveTo>
                        <a:pt x="1034" y="5259"/>
                      </a:moveTo>
                      <a:cubicBezTo>
                        <a:pt x="0" y="9301"/>
                        <a:pt x="3678" y="13010"/>
                        <a:pt x="7751" y="12007"/>
                      </a:cubicBezTo>
                      <a:moveTo>
                        <a:pt x="6566" y="6809"/>
                      </a:moveTo>
                      <a:cubicBezTo>
                        <a:pt x="5411" y="7478"/>
                        <a:pt x="4043" y="6444"/>
                        <a:pt x="4377" y="5168"/>
                      </a:cubicBezTo>
                      <a:cubicBezTo>
                        <a:pt x="4681" y="3891"/>
                        <a:pt x="6414" y="3648"/>
                        <a:pt x="7082" y="4772"/>
                      </a:cubicBezTo>
                      <a:cubicBezTo>
                        <a:pt x="7478" y="5472"/>
                        <a:pt x="7265" y="6383"/>
                        <a:pt x="6566" y="6809"/>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1926567" y="1258011"/>
                  <a:ext cx="93546" cy="94138"/>
                </a:xfrm>
                <a:custGeom>
                  <a:rect b="b" l="l" r="r" t="t"/>
                  <a:pathLst>
                    <a:path extrusionOk="0" fill="none" h="9545" w="9485">
                      <a:moveTo>
                        <a:pt x="4621" y="396"/>
                      </a:moveTo>
                      <a:cubicBezTo>
                        <a:pt x="2159" y="639"/>
                        <a:pt x="365" y="2797"/>
                        <a:pt x="548" y="5259"/>
                      </a:cubicBezTo>
                      <a:cubicBezTo>
                        <a:pt x="760" y="7691"/>
                        <a:pt x="2858" y="9545"/>
                        <a:pt x="5320" y="9423"/>
                      </a:cubicBezTo>
                      <a:cubicBezTo>
                        <a:pt x="5411" y="9423"/>
                        <a:pt x="5502" y="9393"/>
                        <a:pt x="5593" y="9393"/>
                      </a:cubicBezTo>
                      <a:cubicBezTo>
                        <a:pt x="6596" y="9241"/>
                        <a:pt x="7508" y="8755"/>
                        <a:pt x="8238" y="8025"/>
                      </a:cubicBezTo>
                      <a:lnTo>
                        <a:pt x="8177" y="7964"/>
                      </a:lnTo>
                      <a:cubicBezTo>
                        <a:pt x="8055" y="7752"/>
                        <a:pt x="7903" y="7600"/>
                        <a:pt x="7691" y="7448"/>
                      </a:cubicBezTo>
                      <a:cubicBezTo>
                        <a:pt x="7083" y="8086"/>
                        <a:pt x="6293" y="8481"/>
                        <a:pt x="5441" y="8603"/>
                      </a:cubicBezTo>
                      <a:lnTo>
                        <a:pt x="5259" y="8633"/>
                      </a:lnTo>
                      <a:cubicBezTo>
                        <a:pt x="1976" y="8876"/>
                        <a:pt x="1" y="5107"/>
                        <a:pt x="2037" y="2554"/>
                      </a:cubicBezTo>
                      <a:cubicBezTo>
                        <a:pt x="4074" y="1"/>
                        <a:pt x="8177" y="1095"/>
                        <a:pt x="8663" y="4317"/>
                      </a:cubicBezTo>
                      <a:cubicBezTo>
                        <a:pt x="8937" y="4378"/>
                        <a:pt x="9210" y="4469"/>
                        <a:pt x="9484" y="4560"/>
                      </a:cubicBezTo>
                      <a:lnTo>
                        <a:pt x="9484" y="4560"/>
                      </a:lnTo>
                      <a:cubicBezTo>
                        <a:pt x="9271" y="2068"/>
                        <a:pt x="7113" y="183"/>
                        <a:pt x="4621" y="396"/>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 name="Google Shape;556;p34"/>
            <p:cNvGrpSpPr/>
            <p:nvPr/>
          </p:nvGrpSpPr>
          <p:grpSpPr>
            <a:xfrm>
              <a:off x="6298656" y="1640417"/>
              <a:ext cx="1547270" cy="888716"/>
              <a:chOff x="1201031" y="1478009"/>
              <a:chExt cx="1547270" cy="888716"/>
            </a:xfrm>
          </p:grpSpPr>
          <p:sp>
            <p:nvSpPr>
              <p:cNvPr id="557" name="Google Shape;557;p34"/>
              <p:cNvSpPr txBox="1"/>
              <p:nvPr/>
            </p:nvSpPr>
            <p:spPr>
              <a:xfrm>
                <a:off x="1203602" y="1478009"/>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Montserrat ExtraBold"/>
                    <a:ea typeface="Montserrat ExtraBold"/>
                    <a:cs typeface="Montserrat ExtraBold"/>
                    <a:sym typeface="Montserrat ExtraBold"/>
                  </a:rPr>
                  <a:t>Remove Columns</a:t>
                </a:r>
                <a:r>
                  <a:rPr lang="en" sz="1800">
                    <a:solidFill>
                      <a:schemeClr val="dk1"/>
                    </a:solidFill>
                    <a:latin typeface="Fira Sans Extra Condensed"/>
                    <a:ea typeface="Fira Sans Extra Condensed"/>
                    <a:cs typeface="Fira Sans Extra Condensed"/>
                    <a:sym typeface="Fira Sans Extra Condensed"/>
                  </a:rPr>
                  <a:t> </a:t>
                </a:r>
                <a:endParaRPr sz="1800">
                  <a:latin typeface="Fira Sans Extra Condensed"/>
                  <a:ea typeface="Fira Sans Extra Condensed"/>
                  <a:cs typeface="Fira Sans Extra Condensed"/>
                  <a:sym typeface="Fira Sans Extra Condensed"/>
                </a:endParaRPr>
              </a:p>
            </p:txBody>
          </p:sp>
          <p:sp>
            <p:nvSpPr>
              <p:cNvPr id="558" name="Google Shape;558;p34"/>
              <p:cNvSpPr txBox="1"/>
              <p:nvPr/>
            </p:nvSpPr>
            <p:spPr>
              <a:xfrm>
                <a:off x="1201031" y="1793425"/>
                <a:ext cx="1544700" cy="5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Lot Frontage - 16.1% missing</a:t>
                </a:r>
                <a:endParaRPr sz="1200">
                  <a:solidFill>
                    <a:schemeClr val="dk1"/>
                  </a:solidFill>
                  <a:latin typeface="Fira Sans"/>
                  <a:ea typeface="Fira Sans"/>
                  <a:cs typeface="Fira Sans"/>
                  <a:sym typeface="Fira Sans"/>
                </a:endParaRPr>
              </a:p>
            </p:txBody>
          </p:sp>
        </p:grpSp>
      </p:grpSp>
      <p:grpSp>
        <p:nvGrpSpPr>
          <p:cNvPr id="559" name="Google Shape;559;p34"/>
          <p:cNvGrpSpPr/>
          <p:nvPr/>
        </p:nvGrpSpPr>
        <p:grpSpPr>
          <a:xfrm>
            <a:off x="2647825" y="3124550"/>
            <a:ext cx="1891500" cy="1446725"/>
            <a:chOff x="6129225" y="3106000"/>
            <a:chExt cx="1891500" cy="1446725"/>
          </a:xfrm>
        </p:grpSpPr>
        <p:grpSp>
          <p:nvGrpSpPr>
            <p:cNvPr id="560" name="Google Shape;560;p34"/>
            <p:cNvGrpSpPr/>
            <p:nvPr/>
          </p:nvGrpSpPr>
          <p:grpSpPr>
            <a:xfrm>
              <a:off x="6129225" y="3106000"/>
              <a:ext cx="1891500" cy="1446725"/>
              <a:chOff x="6129225" y="3106000"/>
              <a:chExt cx="1891500" cy="1446725"/>
            </a:xfrm>
          </p:grpSpPr>
          <p:sp>
            <p:nvSpPr>
              <p:cNvPr id="561" name="Google Shape;561;p34"/>
              <p:cNvSpPr/>
              <p:nvPr/>
            </p:nvSpPr>
            <p:spPr>
              <a:xfrm>
                <a:off x="6129225" y="3312825"/>
                <a:ext cx="1891500" cy="1239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7444650" y="3106000"/>
                <a:ext cx="383700" cy="38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34"/>
              <p:cNvGrpSpPr/>
              <p:nvPr/>
            </p:nvGrpSpPr>
            <p:grpSpPr>
              <a:xfrm>
                <a:off x="7530965" y="3192321"/>
                <a:ext cx="211048" cy="211049"/>
                <a:chOff x="2938340" y="1288596"/>
                <a:chExt cx="211048" cy="211049"/>
              </a:xfrm>
            </p:grpSpPr>
            <p:sp>
              <p:nvSpPr>
                <p:cNvPr id="564" name="Google Shape;564;p34"/>
                <p:cNvSpPr/>
                <p:nvPr/>
              </p:nvSpPr>
              <p:spPr>
                <a:xfrm>
                  <a:off x="2938340" y="1288596"/>
                  <a:ext cx="211048" cy="211048"/>
                </a:xfrm>
                <a:custGeom>
                  <a:rect b="b" l="l" r="r" t="t"/>
                  <a:pathLst>
                    <a:path extrusionOk="0" fill="none" h="21399" w="21399">
                      <a:moveTo>
                        <a:pt x="0" y="0"/>
                      </a:moveTo>
                      <a:lnTo>
                        <a:pt x="21399" y="0"/>
                      </a:lnTo>
                      <a:lnTo>
                        <a:pt x="21399" y="21399"/>
                      </a:lnTo>
                      <a:lnTo>
                        <a:pt x="0" y="21399"/>
                      </a:ln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2962622" y="1331766"/>
                  <a:ext cx="134603" cy="167879"/>
                </a:xfrm>
                <a:custGeom>
                  <a:rect b="b" l="l" r="r" t="t"/>
                  <a:pathLst>
                    <a:path extrusionOk="0" fill="none" h="17022" w="13648">
                      <a:moveTo>
                        <a:pt x="0" y="0"/>
                      </a:moveTo>
                      <a:lnTo>
                        <a:pt x="13648" y="0"/>
                      </a:lnTo>
                      <a:lnTo>
                        <a:pt x="13648" y="17022"/>
                      </a:lnTo>
                      <a:lnTo>
                        <a:pt x="0" y="17022"/>
                      </a:ln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3031868" y="1331766"/>
                  <a:ext cx="10" cy="167879"/>
                </a:xfrm>
                <a:custGeom>
                  <a:rect b="b" l="l" r="r" t="t"/>
                  <a:pathLst>
                    <a:path extrusionOk="0" fill="none" h="17022" w="1">
                      <a:moveTo>
                        <a:pt x="1" y="0"/>
                      </a:moveTo>
                      <a:lnTo>
                        <a:pt x="1" y="17022"/>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3110415" y="1380025"/>
                  <a:ext cx="24587" cy="54875"/>
                </a:xfrm>
                <a:custGeom>
                  <a:rect b="b" l="l" r="r" t="t"/>
                  <a:pathLst>
                    <a:path extrusionOk="0" fill="none" h="5564" w="2493">
                      <a:moveTo>
                        <a:pt x="1246" y="31"/>
                      </a:moveTo>
                      <a:lnTo>
                        <a:pt x="1246" y="31"/>
                      </a:lnTo>
                      <a:cubicBezTo>
                        <a:pt x="578" y="1"/>
                        <a:pt x="0" y="578"/>
                        <a:pt x="31" y="1277"/>
                      </a:cubicBezTo>
                      <a:lnTo>
                        <a:pt x="31" y="4347"/>
                      </a:lnTo>
                      <a:cubicBezTo>
                        <a:pt x="31" y="5016"/>
                        <a:pt x="578" y="5563"/>
                        <a:pt x="1246" y="5563"/>
                      </a:cubicBezTo>
                      <a:lnTo>
                        <a:pt x="1246" y="5563"/>
                      </a:lnTo>
                      <a:cubicBezTo>
                        <a:pt x="1946" y="5563"/>
                        <a:pt x="2493" y="5016"/>
                        <a:pt x="2493" y="4347"/>
                      </a:cubicBezTo>
                      <a:lnTo>
                        <a:pt x="2493" y="1277"/>
                      </a:lnTo>
                      <a:cubicBezTo>
                        <a:pt x="2493" y="578"/>
                        <a:pt x="1946" y="1"/>
                        <a:pt x="1246" y="31"/>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3119104" y="1394119"/>
                  <a:ext cx="7505" cy="7505"/>
                </a:xfrm>
                <a:custGeom>
                  <a:rect b="b" l="l" r="r" t="t"/>
                  <a:pathLst>
                    <a:path extrusionOk="0" fill="none" h="761" w="761">
                      <a:moveTo>
                        <a:pt x="761" y="396"/>
                      </a:moveTo>
                      <a:cubicBezTo>
                        <a:pt x="761" y="608"/>
                        <a:pt x="609" y="760"/>
                        <a:pt x="396" y="760"/>
                      </a:cubicBezTo>
                      <a:cubicBezTo>
                        <a:pt x="183" y="760"/>
                        <a:pt x="1" y="608"/>
                        <a:pt x="1" y="396"/>
                      </a:cubicBezTo>
                      <a:cubicBezTo>
                        <a:pt x="1" y="183"/>
                        <a:pt x="183" y="0"/>
                        <a:pt x="396" y="0"/>
                      </a:cubicBezTo>
                      <a:cubicBezTo>
                        <a:pt x="609" y="0"/>
                        <a:pt x="761" y="183"/>
                        <a:pt x="761" y="396"/>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3119104" y="1411804"/>
                  <a:ext cx="7505" cy="7505"/>
                </a:xfrm>
                <a:custGeom>
                  <a:rect b="b" l="l" r="r" t="t"/>
                  <a:pathLst>
                    <a:path extrusionOk="0" fill="none" h="761" w="761">
                      <a:moveTo>
                        <a:pt x="761" y="396"/>
                      </a:moveTo>
                      <a:cubicBezTo>
                        <a:pt x="761" y="609"/>
                        <a:pt x="609" y="761"/>
                        <a:pt x="396" y="761"/>
                      </a:cubicBezTo>
                      <a:cubicBezTo>
                        <a:pt x="183" y="761"/>
                        <a:pt x="1" y="609"/>
                        <a:pt x="1" y="396"/>
                      </a:cubicBezTo>
                      <a:cubicBezTo>
                        <a:pt x="1" y="183"/>
                        <a:pt x="183" y="1"/>
                        <a:pt x="396" y="1"/>
                      </a:cubicBezTo>
                      <a:cubicBezTo>
                        <a:pt x="609" y="1"/>
                        <a:pt x="761" y="183"/>
                        <a:pt x="761" y="396"/>
                      </a:cubicBez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2999193" y="1301487"/>
                  <a:ext cx="62666" cy="17092"/>
                </a:xfrm>
                <a:custGeom>
                  <a:rect b="b" l="l" r="r" t="t"/>
                  <a:pathLst>
                    <a:path extrusionOk="0" fill="none" h="1733" w="6354">
                      <a:moveTo>
                        <a:pt x="0" y="0"/>
                      </a:moveTo>
                      <a:lnTo>
                        <a:pt x="6353" y="0"/>
                      </a:lnTo>
                      <a:lnTo>
                        <a:pt x="6353" y="1733"/>
                      </a:lnTo>
                      <a:lnTo>
                        <a:pt x="0" y="1733"/>
                      </a:lnTo>
                      <a:close/>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3073538" y="1303282"/>
                  <a:ext cx="17999" cy="11401"/>
                </a:xfrm>
                <a:custGeom>
                  <a:rect b="b" l="l" r="r" t="t"/>
                  <a:pathLst>
                    <a:path extrusionOk="0" fill="none" h="1156" w="1825">
                      <a:moveTo>
                        <a:pt x="1" y="1"/>
                      </a:moveTo>
                      <a:lnTo>
                        <a:pt x="912" y="1156"/>
                      </a:lnTo>
                      <a:lnTo>
                        <a:pt x="1824" y="1"/>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2968313" y="1303282"/>
                  <a:ext cx="17999" cy="11401"/>
                </a:xfrm>
                <a:custGeom>
                  <a:rect b="b" l="l" r="r" t="t"/>
                  <a:pathLst>
                    <a:path extrusionOk="0" fill="none" h="1156" w="1825">
                      <a:moveTo>
                        <a:pt x="1824" y="1156"/>
                      </a:moveTo>
                      <a:lnTo>
                        <a:pt x="913" y="1"/>
                      </a:lnTo>
                      <a:lnTo>
                        <a:pt x="1" y="1156"/>
                      </a:lnTo>
                    </a:path>
                  </a:pathLst>
                </a:custGeom>
                <a:noFill/>
                <a:ln cap="flat" cmpd="sng" w="6850">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 name="Google Shape;573;p34"/>
            <p:cNvGrpSpPr/>
            <p:nvPr/>
          </p:nvGrpSpPr>
          <p:grpSpPr>
            <a:xfrm>
              <a:off x="6312944" y="3488419"/>
              <a:ext cx="1545484" cy="888716"/>
              <a:chOff x="1215319" y="1478009"/>
              <a:chExt cx="1545484" cy="888716"/>
            </a:xfrm>
          </p:grpSpPr>
          <p:sp>
            <p:nvSpPr>
              <p:cNvPr id="574" name="Google Shape;574;p34"/>
              <p:cNvSpPr txBox="1"/>
              <p:nvPr/>
            </p:nvSpPr>
            <p:spPr>
              <a:xfrm>
                <a:off x="1216103" y="1478009"/>
                <a:ext cx="15447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Montserrat ExtraBold"/>
                    <a:ea typeface="Montserrat ExtraBold"/>
                    <a:cs typeface="Montserrat ExtraBold"/>
                    <a:sym typeface="Montserrat ExtraBold"/>
                  </a:rPr>
                  <a:t>One-hot encoding</a:t>
                </a:r>
                <a:r>
                  <a:rPr lang="en" sz="1800">
                    <a:latin typeface="Fira Sans Extra Condensed"/>
                    <a:ea typeface="Fira Sans Extra Condensed"/>
                    <a:cs typeface="Fira Sans Extra Condensed"/>
                    <a:sym typeface="Fira Sans Extra Condensed"/>
                  </a:rPr>
                  <a:t> </a:t>
                </a:r>
                <a:endParaRPr sz="1800">
                  <a:latin typeface="Fira Sans Extra Condensed"/>
                  <a:ea typeface="Fira Sans Extra Condensed"/>
                  <a:cs typeface="Fira Sans Extra Condensed"/>
                  <a:sym typeface="Fira Sans Extra Condensed"/>
                </a:endParaRPr>
              </a:p>
            </p:txBody>
          </p:sp>
          <p:sp>
            <p:nvSpPr>
              <p:cNvPr id="575" name="Google Shape;575;p34"/>
              <p:cNvSpPr txBox="1"/>
              <p:nvPr/>
            </p:nvSpPr>
            <p:spPr>
              <a:xfrm>
                <a:off x="1215319" y="1793425"/>
                <a:ext cx="1544700" cy="5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EB Garamond"/>
                    <a:ea typeface="EB Garamond"/>
                    <a:cs typeface="EB Garamond"/>
                    <a:sym typeface="EB Garamond"/>
                  </a:rPr>
                  <a:t>Categorical variables will be hot encoded before modelling </a:t>
                </a:r>
                <a:endParaRPr sz="1200">
                  <a:solidFill>
                    <a:schemeClr val="dk1"/>
                  </a:solidFill>
                  <a:latin typeface="Fira Sans"/>
                  <a:ea typeface="Fira Sans"/>
                  <a:cs typeface="Fira Sans"/>
                  <a:sym typeface="Fira Sans"/>
                </a:endParaRPr>
              </a:p>
            </p:txBody>
          </p:sp>
        </p:grpSp>
      </p:grpSp>
      <p:grpSp>
        <p:nvGrpSpPr>
          <p:cNvPr id="576" name="Google Shape;576;p34"/>
          <p:cNvGrpSpPr/>
          <p:nvPr/>
        </p:nvGrpSpPr>
        <p:grpSpPr>
          <a:xfrm>
            <a:off x="355450" y="1440525"/>
            <a:ext cx="2022742" cy="3277200"/>
            <a:chOff x="809675" y="1460100"/>
            <a:chExt cx="2022742" cy="3277200"/>
          </a:xfrm>
        </p:grpSpPr>
        <p:sp>
          <p:nvSpPr>
            <p:cNvPr id="577" name="Google Shape;577;p34"/>
            <p:cNvSpPr/>
            <p:nvPr/>
          </p:nvSpPr>
          <p:spPr>
            <a:xfrm>
              <a:off x="809675" y="1460100"/>
              <a:ext cx="1798500" cy="3277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 name="Google Shape;578;p34"/>
            <p:cNvCxnSpPr/>
            <p:nvPr/>
          </p:nvCxnSpPr>
          <p:spPr>
            <a:xfrm>
              <a:off x="809775" y="1592475"/>
              <a:ext cx="1791300" cy="0"/>
            </a:xfrm>
            <a:prstGeom prst="straightConnector1">
              <a:avLst/>
            </a:prstGeom>
            <a:noFill/>
            <a:ln cap="flat" cmpd="sng" w="19050">
              <a:solidFill>
                <a:schemeClr val="accent6"/>
              </a:solidFill>
              <a:prstDash val="solid"/>
              <a:round/>
              <a:headEnd len="med" w="med" type="none"/>
              <a:tailEnd len="med" w="med" type="none"/>
            </a:ln>
          </p:spPr>
        </p:cxnSp>
        <p:sp>
          <p:nvSpPr>
            <p:cNvPr id="579" name="Google Shape;579;p34"/>
            <p:cNvSpPr/>
            <p:nvPr/>
          </p:nvSpPr>
          <p:spPr>
            <a:xfrm>
              <a:off x="1466650" y="4229000"/>
              <a:ext cx="477583" cy="365035"/>
            </a:xfrm>
            <a:custGeom>
              <a:rect b="b" l="l" r="r" t="t"/>
              <a:pathLst>
                <a:path extrusionOk="0" fill="none" h="19615" w="70518">
                  <a:moveTo>
                    <a:pt x="1" y="0"/>
                  </a:moveTo>
                  <a:lnTo>
                    <a:pt x="70518" y="0"/>
                  </a:lnTo>
                  <a:lnTo>
                    <a:pt x="70518" y="19614"/>
                  </a:lnTo>
                  <a:lnTo>
                    <a:pt x="1" y="19614"/>
                  </a:lnTo>
                  <a:close/>
                </a:path>
              </a:pathLst>
            </a:custGeom>
            <a:noFill/>
            <a:ln cap="rnd" cmpd="sng" w="15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34"/>
            <p:cNvGrpSpPr/>
            <p:nvPr/>
          </p:nvGrpSpPr>
          <p:grpSpPr>
            <a:xfrm>
              <a:off x="2692238" y="4429721"/>
              <a:ext cx="140179" cy="290883"/>
              <a:chOff x="2634450" y="4207200"/>
              <a:chExt cx="166800" cy="346125"/>
            </a:xfrm>
          </p:grpSpPr>
          <p:sp>
            <p:nvSpPr>
              <p:cNvPr id="581" name="Google Shape;581;p34"/>
              <p:cNvSpPr/>
              <p:nvPr/>
            </p:nvSpPr>
            <p:spPr>
              <a:xfrm>
                <a:off x="2634450" y="4410700"/>
                <a:ext cx="166800" cy="142625"/>
              </a:xfrm>
              <a:custGeom>
                <a:rect b="b" l="l" r="r" t="t"/>
                <a:pathLst>
                  <a:path extrusionOk="0" fill="none" h="5705" w="6672">
                    <a:moveTo>
                      <a:pt x="834" y="5704"/>
                    </a:moveTo>
                    <a:lnTo>
                      <a:pt x="5838" y="5704"/>
                    </a:lnTo>
                    <a:lnTo>
                      <a:pt x="6672" y="0"/>
                    </a:lnTo>
                    <a:lnTo>
                      <a:pt x="0" y="0"/>
                    </a:lnTo>
                    <a:close/>
                  </a:path>
                </a:pathLst>
              </a:custGeom>
              <a:noFill/>
              <a:ln cap="rnd" cmpd="sng" w="15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2635275" y="4207200"/>
                <a:ext cx="162650" cy="203525"/>
              </a:xfrm>
              <a:custGeom>
                <a:rect b="b" l="l" r="r" t="t"/>
                <a:pathLst>
                  <a:path extrusionOk="0" fill="none" h="8141" w="6506">
                    <a:moveTo>
                      <a:pt x="2269" y="8140"/>
                    </a:moveTo>
                    <a:cubicBezTo>
                      <a:pt x="334" y="7340"/>
                      <a:pt x="1" y="4804"/>
                      <a:pt x="1635" y="3503"/>
                    </a:cubicBezTo>
                    <a:cubicBezTo>
                      <a:pt x="468" y="2102"/>
                      <a:pt x="1468" y="1"/>
                      <a:pt x="3303" y="1"/>
                    </a:cubicBezTo>
                    <a:cubicBezTo>
                      <a:pt x="5104" y="1"/>
                      <a:pt x="6105" y="2102"/>
                      <a:pt x="4971" y="3503"/>
                    </a:cubicBezTo>
                    <a:cubicBezTo>
                      <a:pt x="6505" y="4738"/>
                      <a:pt x="6272" y="7106"/>
                      <a:pt x="4537" y="8040"/>
                    </a:cubicBezTo>
                  </a:path>
                </a:pathLst>
              </a:custGeom>
              <a:noFill/>
              <a:ln cap="rnd" cmpd="sng" w="15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34"/>
            <p:cNvSpPr/>
            <p:nvPr/>
          </p:nvSpPr>
          <p:spPr>
            <a:xfrm>
              <a:off x="1049049"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1049049"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1049049"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1049049"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1286010"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1286010"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1286010"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1286010"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1522972"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1522972"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1522972"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1522972"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p:nvPr/>
          </p:nvSpPr>
          <p:spPr>
            <a:xfrm>
              <a:off x="1761893"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761893"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761893"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1761893"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1998855"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1998855"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1998855"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1998855"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2235816" y="1841376"/>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2235816" y="2051345"/>
              <a:ext cx="126000" cy="126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2235816" y="2384218"/>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2235816" y="2583329"/>
              <a:ext cx="126000" cy="126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1049049"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1049049"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1049049"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1286010"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1286010"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1286010"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1522972"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522972"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522972"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1761893"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1761893"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1761893"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1998855"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1998855"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998855"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2235816" y="2957134"/>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2235816" y="3167102"/>
              <a:ext cx="126000" cy="126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2235816" y="3489118"/>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1049036"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1285998"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1522959"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1761881"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1998842"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2235804" y="3698043"/>
              <a:ext cx="126000" cy="126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 name="Google Shape;631;p34"/>
            <p:cNvCxnSpPr/>
            <p:nvPr/>
          </p:nvCxnSpPr>
          <p:spPr>
            <a:xfrm>
              <a:off x="809775" y="4594025"/>
              <a:ext cx="1791300" cy="0"/>
            </a:xfrm>
            <a:prstGeom prst="straightConnector1">
              <a:avLst/>
            </a:prstGeom>
            <a:noFill/>
            <a:ln cap="flat" cmpd="sng" w="19050">
              <a:solidFill>
                <a:schemeClr val="accent6"/>
              </a:solidFill>
              <a:prstDash val="solid"/>
              <a:round/>
              <a:headEnd len="med" w="med" type="none"/>
              <a:tailEnd len="med" w="med" type="none"/>
            </a:ln>
          </p:spPr>
        </p:cxnSp>
      </p:grpSp>
      <p:sp>
        <p:nvSpPr>
          <p:cNvPr id="632" name="Google Shape;632;p34"/>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Preparation</a:t>
            </a:r>
            <a:endParaRPr/>
          </a:p>
        </p:txBody>
      </p:sp>
      <p:pic>
        <p:nvPicPr>
          <p:cNvPr id="633" name="Google Shape;633;p34"/>
          <p:cNvPicPr preferRelativeResize="0"/>
          <p:nvPr/>
        </p:nvPicPr>
        <p:blipFill>
          <a:blip r:embed="rId3">
            <a:alphaModFix/>
          </a:blip>
          <a:stretch>
            <a:fillRect/>
          </a:stretch>
        </p:blipFill>
        <p:spPr>
          <a:xfrm>
            <a:off x="5505350" y="1688312"/>
            <a:ext cx="2843699" cy="623200"/>
          </a:xfrm>
          <a:prstGeom prst="rect">
            <a:avLst/>
          </a:prstGeom>
          <a:noFill/>
          <a:ln>
            <a:noFill/>
          </a:ln>
        </p:spPr>
      </p:pic>
      <p:graphicFrame>
        <p:nvGraphicFramePr>
          <p:cNvPr id="634" name="Google Shape;634;p34"/>
          <p:cNvGraphicFramePr/>
          <p:nvPr/>
        </p:nvGraphicFramePr>
        <p:xfrm>
          <a:off x="4766075" y="2965732"/>
          <a:ext cx="3000000" cy="3000000"/>
        </p:xfrm>
        <a:graphic>
          <a:graphicData uri="http://schemas.openxmlformats.org/drawingml/2006/table">
            <a:tbl>
              <a:tblPr>
                <a:noFill/>
                <a:tableStyleId>{E9B04497-B62A-4B1C-A7C5-295AB3306159}</a:tableStyleId>
              </a:tblPr>
              <a:tblGrid>
                <a:gridCol w="943700"/>
              </a:tblGrid>
              <a:tr h="321700">
                <a:tc>
                  <a:txBody>
                    <a:bodyPr/>
                    <a:lstStyle/>
                    <a:p>
                      <a:pPr indent="0" lvl="0" marL="0" rtl="0" algn="l">
                        <a:spcBef>
                          <a:spcPts val="0"/>
                        </a:spcBef>
                        <a:spcAft>
                          <a:spcPts val="0"/>
                        </a:spcAft>
                        <a:buNone/>
                      </a:pPr>
                      <a:r>
                        <a:rPr lang="en" sz="800">
                          <a:solidFill>
                            <a:srgbClr val="434343"/>
                          </a:solidFill>
                          <a:latin typeface="Montserrat ExtraBold"/>
                          <a:ea typeface="Montserrat ExtraBold"/>
                          <a:cs typeface="Montserrat ExtraBold"/>
                          <a:sym typeface="Montserrat ExtraBold"/>
                        </a:rPr>
                        <a:t>Kitchen Qual</a:t>
                      </a:r>
                      <a:endParaRPr sz="1000">
                        <a:latin typeface="Montserrat"/>
                        <a:ea typeface="Montserrat"/>
                        <a:cs typeface="Montserrat"/>
                        <a:sym typeface="Montserra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53875">
                <a:tc>
                  <a:txBody>
                    <a:bodyPr/>
                    <a:lstStyle/>
                    <a:p>
                      <a:pPr indent="0" lvl="0" marL="0" rtl="0" algn="l">
                        <a:spcBef>
                          <a:spcPts val="0"/>
                        </a:spcBef>
                        <a:spcAft>
                          <a:spcPts val="0"/>
                        </a:spcAft>
                        <a:buNone/>
                      </a:pPr>
                      <a:r>
                        <a:rPr lang="en" sz="1000">
                          <a:latin typeface="EB Garamond"/>
                          <a:ea typeface="EB Garamond"/>
                          <a:cs typeface="EB Garamond"/>
                          <a:sym typeface="EB Garamond"/>
                        </a:rPr>
                        <a:t>Gd</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53875">
                <a:tc>
                  <a:txBody>
                    <a:bodyPr/>
                    <a:lstStyle/>
                    <a:p>
                      <a:pPr indent="0" lvl="0" marL="0" rtl="0" algn="l">
                        <a:spcBef>
                          <a:spcPts val="0"/>
                        </a:spcBef>
                        <a:spcAft>
                          <a:spcPts val="0"/>
                        </a:spcAft>
                        <a:buNone/>
                      </a:pPr>
                      <a:r>
                        <a:rPr lang="en" sz="1000">
                          <a:latin typeface="EB Garamond"/>
                          <a:ea typeface="EB Garamond"/>
                          <a:cs typeface="EB Garamond"/>
                          <a:sym typeface="EB Garamond"/>
                        </a:rPr>
                        <a:t>TA</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53875">
                <a:tc>
                  <a:txBody>
                    <a:bodyPr/>
                    <a:lstStyle/>
                    <a:p>
                      <a:pPr indent="0" lvl="0" marL="0" rtl="0" algn="l">
                        <a:spcBef>
                          <a:spcPts val="0"/>
                        </a:spcBef>
                        <a:spcAft>
                          <a:spcPts val="0"/>
                        </a:spcAft>
                        <a:buNone/>
                      </a:pPr>
                      <a:r>
                        <a:rPr lang="en" sz="1000">
                          <a:latin typeface="EB Garamond"/>
                          <a:ea typeface="EB Garamond"/>
                          <a:cs typeface="EB Garamond"/>
                          <a:sym typeface="EB Garamond"/>
                        </a:rPr>
                        <a:t>Fa</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53875">
                <a:tc>
                  <a:txBody>
                    <a:bodyPr/>
                    <a:lstStyle/>
                    <a:p>
                      <a:pPr indent="0" lvl="0" marL="0" rtl="0" algn="l">
                        <a:spcBef>
                          <a:spcPts val="0"/>
                        </a:spcBef>
                        <a:spcAft>
                          <a:spcPts val="0"/>
                        </a:spcAft>
                        <a:buNone/>
                      </a:pPr>
                      <a:r>
                        <a:rPr lang="en" sz="1000">
                          <a:latin typeface="EB Garamond"/>
                          <a:ea typeface="EB Garamond"/>
                          <a:cs typeface="EB Garamond"/>
                          <a:sym typeface="EB Garamond"/>
                        </a:rPr>
                        <a:t>Ex</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graphicFrame>
        <p:nvGraphicFramePr>
          <p:cNvPr id="635" name="Google Shape;635;p34"/>
          <p:cNvGraphicFramePr/>
          <p:nvPr/>
        </p:nvGraphicFramePr>
        <p:xfrm>
          <a:off x="6222325" y="2945015"/>
          <a:ext cx="3000000" cy="3000000"/>
        </p:xfrm>
        <a:graphic>
          <a:graphicData uri="http://schemas.openxmlformats.org/drawingml/2006/table">
            <a:tbl>
              <a:tblPr>
                <a:noFill/>
                <a:tableStyleId>{E9B04497-B62A-4B1C-A7C5-295AB3306159}</a:tableStyleId>
              </a:tblPr>
              <a:tblGrid>
                <a:gridCol w="704425"/>
                <a:gridCol w="704425"/>
                <a:gridCol w="704425"/>
                <a:gridCol w="704425"/>
              </a:tblGrid>
              <a:tr h="313700">
                <a:tc>
                  <a:txBody>
                    <a:bodyPr/>
                    <a:lstStyle/>
                    <a:p>
                      <a:pPr indent="0" lvl="0" marL="0" rtl="0" algn="l">
                        <a:spcBef>
                          <a:spcPts val="0"/>
                        </a:spcBef>
                        <a:spcAft>
                          <a:spcPts val="0"/>
                        </a:spcAft>
                        <a:buNone/>
                      </a:pPr>
                      <a:r>
                        <a:rPr lang="en" sz="700">
                          <a:solidFill>
                            <a:srgbClr val="434343"/>
                          </a:solidFill>
                          <a:latin typeface="Montserrat ExtraBold"/>
                          <a:ea typeface="Montserrat ExtraBold"/>
                          <a:cs typeface="Montserrat ExtraBold"/>
                          <a:sym typeface="Montserrat ExtraBold"/>
                        </a:rPr>
                        <a:t>Kitchen Qual_Gd</a:t>
                      </a:r>
                      <a:endParaRPr sz="700">
                        <a:solidFill>
                          <a:srgbClr val="434343"/>
                        </a:solidFill>
                        <a:latin typeface="Montserrat ExtraBold"/>
                        <a:ea typeface="Montserrat ExtraBold"/>
                        <a:cs typeface="Montserrat ExtraBold"/>
                        <a:sym typeface="Montserrat ExtraBol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700">
                          <a:solidFill>
                            <a:srgbClr val="434343"/>
                          </a:solidFill>
                          <a:latin typeface="Montserrat ExtraBold"/>
                          <a:ea typeface="Montserrat ExtraBold"/>
                          <a:cs typeface="Montserrat ExtraBold"/>
                          <a:sym typeface="Montserrat ExtraBold"/>
                        </a:rPr>
                        <a:t>Kitchen Qual_TA</a:t>
                      </a:r>
                      <a:endParaRPr sz="700">
                        <a:solidFill>
                          <a:srgbClr val="434343"/>
                        </a:solidFill>
                        <a:latin typeface="Montserrat ExtraBold"/>
                        <a:ea typeface="Montserrat ExtraBold"/>
                        <a:cs typeface="Montserrat ExtraBold"/>
                        <a:sym typeface="Montserrat ExtraBol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700">
                          <a:solidFill>
                            <a:srgbClr val="434343"/>
                          </a:solidFill>
                          <a:latin typeface="Montserrat ExtraBold"/>
                          <a:ea typeface="Montserrat ExtraBold"/>
                          <a:cs typeface="Montserrat ExtraBold"/>
                          <a:sym typeface="Montserrat ExtraBold"/>
                        </a:rPr>
                        <a:t>Kitchen Qual_Fa</a:t>
                      </a:r>
                      <a:endParaRPr sz="700">
                        <a:solidFill>
                          <a:srgbClr val="434343"/>
                        </a:solidFill>
                        <a:latin typeface="Montserrat ExtraBold"/>
                        <a:ea typeface="Montserrat ExtraBold"/>
                        <a:cs typeface="Montserrat ExtraBold"/>
                        <a:sym typeface="Montserrat ExtraBol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700">
                          <a:solidFill>
                            <a:srgbClr val="434343"/>
                          </a:solidFill>
                          <a:latin typeface="Montserrat ExtraBold"/>
                          <a:ea typeface="Montserrat ExtraBold"/>
                          <a:cs typeface="Montserrat ExtraBold"/>
                          <a:sym typeface="Montserrat ExtraBold"/>
                        </a:rPr>
                        <a:t>Kitchen Qual_Ex</a:t>
                      </a:r>
                      <a:endParaRPr sz="700">
                        <a:solidFill>
                          <a:srgbClr val="434343"/>
                        </a:solidFill>
                        <a:latin typeface="Montserrat ExtraBold"/>
                        <a:ea typeface="Montserrat ExtraBold"/>
                        <a:cs typeface="Montserrat ExtraBold"/>
                        <a:sym typeface="Montserrat ExtraBol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65425">
                <a:tc>
                  <a:txBody>
                    <a:bodyPr/>
                    <a:lstStyle/>
                    <a:p>
                      <a:pPr indent="0" lvl="0" marL="0" rtl="0" algn="l">
                        <a:spcBef>
                          <a:spcPts val="0"/>
                        </a:spcBef>
                        <a:spcAft>
                          <a:spcPts val="0"/>
                        </a:spcAft>
                        <a:buNone/>
                      </a:pPr>
                      <a:r>
                        <a:rPr lang="en" sz="1000">
                          <a:latin typeface="EB Garamond"/>
                          <a:ea typeface="EB Garamond"/>
                          <a:cs typeface="EB Garamond"/>
                          <a:sym typeface="EB Garamond"/>
                        </a:rPr>
                        <a:t>1</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65425">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1</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65425">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1</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65425">
                <a:tc>
                  <a:txBody>
                    <a:bodyPr/>
                    <a:lstStyle/>
                    <a:p>
                      <a:pPr indent="0" lvl="0" marL="0" rtl="0" algn="l">
                        <a:spcBef>
                          <a:spcPts val="0"/>
                        </a:spcBef>
                        <a:spcAft>
                          <a:spcPts val="0"/>
                        </a:spcAft>
                        <a:buNone/>
                      </a:pPr>
                      <a:r>
                        <a:rPr lang="en" sz="1000">
                          <a:latin typeface="EB Garamond"/>
                          <a:ea typeface="EB Garamond"/>
                          <a:cs typeface="EB Garamond"/>
                          <a:sym typeface="EB Garamond"/>
                        </a:rPr>
                        <a:t>1</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EB Garamond"/>
                          <a:ea typeface="EB Garamond"/>
                          <a:cs typeface="EB Garamond"/>
                          <a:sym typeface="EB Garamond"/>
                        </a:rPr>
                        <a:t>0</a:t>
                      </a:r>
                      <a:endParaRPr sz="1000">
                        <a:latin typeface="EB Garamond"/>
                        <a:ea typeface="EB Garamond"/>
                        <a:cs typeface="EB Garamond"/>
                        <a:sym typeface="EB Garamond"/>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636" name="Google Shape;636;p34"/>
          <p:cNvSpPr/>
          <p:nvPr/>
        </p:nvSpPr>
        <p:spPr>
          <a:xfrm>
            <a:off x="5898433" y="3772519"/>
            <a:ext cx="161929" cy="112682"/>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 - Dataset breakdown </a:t>
            </a:r>
            <a:endParaRPr/>
          </a:p>
        </p:txBody>
      </p:sp>
      <p:sp>
        <p:nvSpPr>
          <p:cNvPr id="642" name="Google Shape;642;p35"/>
          <p:cNvSpPr/>
          <p:nvPr/>
        </p:nvSpPr>
        <p:spPr>
          <a:xfrm>
            <a:off x="-6767089" y="740625"/>
            <a:ext cx="70075" cy="17525"/>
          </a:xfrm>
          <a:custGeom>
            <a:rect b="b" l="l" r="r" t="t"/>
            <a:pathLst>
              <a:path extrusionOk="0" h="701" w="2803">
                <a:moveTo>
                  <a:pt x="367" y="1"/>
                </a:moveTo>
                <a:cubicBezTo>
                  <a:pt x="167" y="1"/>
                  <a:pt x="0" y="134"/>
                  <a:pt x="0" y="334"/>
                </a:cubicBezTo>
                <a:cubicBezTo>
                  <a:pt x="0" y="534"/>
                  <a:pt x="167" y="701"/>
                  <a:pt x="367" y="701"/>
                </a:cubicBezTo>
                <a:lnTo>
                  <a:pt x="2435" y="701"/>
                </a:lnTo>
                <a:cubicBezTo>
                  <a:pt x="2636" y="701"/>
                  <a:pt x="2769" y="534"/>
                  <a:pt x="2802" y="334"/>
                </a:cubicBezTo>
                <a:cubicBezTo>
                  <a:pt x="2802" y="134"/>
                  <a:pt x="2636" y="1"/>
                  <a:pt x="24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6753739" y="773150"/>
            <a:ext cx="43375" cy="17525"/>
          </a:xfrm>
          <a:custGeom>
            <a:rect b="b" l="l" r="r" t="t"/>
            <a:pathLst>
              <a:path extrusionOk="0" h="701" w="1735">
                <a:moveTo>
                  <a:pt x="334" y="0"/>
                </a:moveTo>
                <a:cubicBezTo>
                  <a:pt x="134" y="0"/>
                  <a:pt x="0" y="167"/>
                  <a:pt x="0" y="367"/>
                </a:cubicBezTo>
                <a:cubicBezTo>
                  <a:pt x="0" y="568"/>
                  <a:pt x="134" y="701"/>
                  <a:pt x="334" y="701"/>
                </a:cubicBezTo>
                <a:lnTo>
                  <a:pt x="1401" y="701"/>
                </a:lnTo>
                <a:cubicBezTo>
                  <a:pt x="1601" y="701"/>
                  <a:pt x="1735" y="568"/>
                  <a:pt x="1735" y="367"/>
                </a:cubicBezTo>
                <a:cubicBezTo>
                  <a:pt x="1735" y="167"/>
                  <a:pt x="1601" y="0"/>
                  <a:pt x="14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085700" y="2128537"/>
            <a:ext cx="1688100" cy="168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nvSpPr>
        <p:spPr>
          <a:xfrm>
            <a:off x="1388552" y="2912857"/>
            <a:ext cx="1082400" cy="4893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Housing Dataset</a:t>
            </a:r>
            <a:endParaRPr sz="11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EB Garamond"/>
                <a:ea typeface="EB Garamond"/>
                <a:cs typeface="EB Garamond"/>
                <a:sym typeface="EB Garamond"/>
              </a:rPr>
              <a:t>80 features characteristics of a property</a:t>
            </a:r>
            <a:endParaRPr sz="900">
              <a:solidFill>
                <a:srgbClr val="434343"/>
              </a:solidFill>
              <a:latin typeface="EB Garamond"/>
              <a:ea typeface="EB Garamond"/>
              <a:cs typeface="EB Garamond"/>
              <a:sym typeface="EB Garamond"/>
            </a:endParaRPr>
          </a:p>
        </p:txBody>
      </p:sp>
      <p:sp>
        <p:nvSpPr>
          <p:cNvPr id="646" name="Google Shape;646;p35"/>
          <p:cNvSpPr/>
          <p:nvPr/>
        </p:nvSpPr>
        <p:spPr>
          <a:xfrm>
            <a:off x="3007463" y="3323597"/>
            <a:ext cx="1592700" cy="1551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txBox="1"/>
          <p:nvPr/>
        </p:nvSpPr>
        <p:spPr>
          <a:xfrm>
            <a:off x="3179500" y="3808650"/>
            <a:ext cx="1283100" cy="489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Numerical </a:t>
            </a:r>
            <a:endParaRPr sz="1050">
              <a:solidFill>
                <a:srgbClr val="444444"/>
              </a:solidFill>
              <a:highlight>
                <a:srgbClr val="FFFFFF"/>
              </a:highlight>
            </a:endParaRPr>
          </a:p>
          <a:p>
            <a:pPr indent="0" lvl="0" marL="0" rtl="0" algn="ctr">
              <a:spcBef>
                <a:spcPts val="0"/>
              </a:spcBef>
              <a:spcAft>
                <a:spcPts val="0"/>
              </a:spcAft>
              <a:buNone/>
            </a:pPr>
            <a:r>
              <a:rPr lang="en" sz="1100">
                <a:solidFill>
                  <a:srgbClr val="434343"/>
                </a:solidFill>
                <a:latin typeface="Montserrat ExtraBold"/>
                <a:ea typeface="Montserrat ExtraBold"/>
                <a:cs typeface="Montserrat ExtraBold"/>
                <a:sym typeface="Montserrat ExtraBold"/>
              </a:rPr>
              <a:t>Features (47.5%)</a:t>
            </a:r>
            <a:endParaRPr sz="1100">
              <a:solidFill>
                <a:srgbClr val="434343"/>
              </a:solidFill>
              <a:latin typeface="Montserrat ExtraBold"/>
              <a:ea typeface="Montserrat ExtraBold"/>
              <a:cs typeface="Montserrat ExtraBold"/>
              <a:sym typeface="Montserrat ExtraBold"/>
            </a:endParaRPr>
          </a:p>
          <a:p>
            <a:pPr indent="0" lvl="0" marL="0" rtl="0" algn="l">
              <a:lnSpc>
                <a:spcPct val="100000"/>
              </a:lnSpc>
              <a:spcBef>
                <a:spcPts val="0"/>
              </a:spcBef>
              <a:spcAft>
                <a:spcPts val="0"/>
              </a:spcAft>
              <a:buNone/>
            </a:pPr>
            <a:r>
              <a:rPr lang="en" sz="900">
                <a:solidFill>
                  <a:srgbClr val="434343"/>
                </a:solidFill>
                <a:latin typeface="EB Garamond"/>
                <a:ea typeface="EB Garamond"/>
                <a:cs typeface="EB Garamond"/>
                <a:sym typeface="EB Garamond"/>
              </a:rPr>
              <a:t>Integers and floats are the most common and widely used numeric data types.</a:t>
            </a:r>
            <a:endParaRPr sz="1100">
              <a:solidFill>
                <a:srgbClr val="434343"/>
              </a:solidFill>
              <a:latin typeface="Montserrat ExtraBold"/>
              <a:ea typeface="Montserrat ExtraBold"/>
              <a:cs typeface="Montserrat ExtraBold"/>
              <a:sym typeface="Montserrat ExtraBold"/>
            </a:endParaRPr>
          </a:p>
        </p:txBody>
      </p:sp>
      <p:sp>
        <p:nvSpPr>
          <p:cNvPr id="648" name="Google Shape;648;p35"/>
          <p:cNvSpPr/>
          <p:nvPr/>
        </p:nvSpPr>
        <p:spPr>
          <a:xfrm>
            <a:off x="3007463" y="1279700"/>
            <a:ext cx="1592700" cy="1551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nvSpPr>
        <p:spPr>
          <a:xfrm>
            <a:off x="3102702" y="1861125"/>
            <a:ext cx="1436700" cy="4893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Categorical Features (52.5%) </a:t>
            </a:r>
            <a:endParaRPr sz="1100">
              <a:solidFill>
                <a:srgbClr val="434343"/>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None/>
            </a:pPr>
            <a:r>
              <a:rPr lang="en" sz="900">
                <a:solidFill>
                  <a:srgbClr val="434343"/>
                </a:solidFill>
                <a:latin typeface="EB Garamond"/>
                <a:ea typeface="EB Garamond"/>
                <a:cs typeface="EB Garamond"/>
                <a:sym typeface="EB Garamond"/>
              </a:rPr>
              <a:t>Represented as ‘strings’ or ‘categories’ and are finite in number</a:t>
            </a:r>
            <a:endParaRPr sz="900">
              <a:solidFill>
                <a:srgbClr val="434343"/>
              </a:solidFill>
              <a:latin typeface="EB Garamond"/>
              <a:ea typeface="EB Garamond"/>
              <a:cs typeface="EB Garamond"/>
              <a:sym typeface="EB Garamond"/>
            </a:endParaRPr>
          </a:p>
          <a:p>
            <a:pPr indent="0" lvl="0" marL="0" marR="0" rtl="0" algn="ctr">
              <a:lnSpc>
                <a:spcPct val="100000"/>
              </a:lnSpc>
              <a:spcBef>
                <a:spcPts val="0"/>
              </a:spcBef>
              <a:spcAft>
                <a:spcPts val="0"/>
              </a:spcAft>
              <a:buNone/>
            </a:pPr>
            <a:r>
              <a:t/>
            </a:r>
            <a:endParaRPr sz="900">
              <a:solidFill>
                <a:srgbClr val="434343"/>
              </a:solidFill>
              <a:latin typeface="EB Garamond"/>
              <a:ea typeface="EB Garamond"/>
              <a:cs typeface="EB Garamond"/>
              <a:sym typeface="EB Garamond"/>
            </a:endParaRPr>
          </a:p>
        </p:txBody>
      </p:sp>
      <p:sp>
        <p:nvSpPr>
          <p:cNvPr id="650" name="Google Shape;650;p35"/>
          <p:cNvSpPr txBox="1"/>
          <p:nvPr/>
        </p:nvSpPr>
        <p:spPr>
          <a:xfrm>
            <a:off x="5786100" y="1362900"/>
            <a:ext cx="2305200" cy="798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Histograms</a:t>
            </a:r>
            <a:endParaRPr sz="11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900">
                <a:solidFill>
                  <a:srgbClr val="434343"/>
                </a:solidFill>
                <a:latin typeface="EB Garamond"/>
                <a:ea typeface="EB Garamond"/>
                <a:cs typeface="EB Garamond"/>
                <a:sym typeface="EB Garamond"/>
              </a:rPr>
              <a:t>show the no of observations in each category </a:t>
            </a:r>
            <a:endParaRPr sz="900">
              <a:solidFill>
                <a:srgbClr val="434343"/>
              </a:solidFill>
              <a:latin typeface="EB Garamond"/>
              <a:ea typeface="EB Garamond"/>
              <a:cs typeface="EB Garamond"/>
              <a:sym typeface="EB Garamond"/>
            </a:endParaRPr>
          </a:p>
          <a:p>
            <a:pPr indent="-285750" lvl="0" marL="457200" marR="0" rtl="0" algn="l">
              <a:lnSpc>
                <a:spcPct val="100000"/>
              </a:lnSpc>
              <a:spcBef>
                <a:spcPts val="0"/>
              </a:spcBef>
              <a:spcAft>
                <a:spcPts val="0"/>
              </a:spcAft>
              <a:buClr>
                <a:srgbClr val="434343"/>
              </a:buClr>
              <a:buSzPts val="900"/>
              <a:buFont typeface="EB Garamond"/>
              <a:buChar char="-"/>
            </a:pPr>
            <a:r>
              <a:rPr lang="en" sz="900">
                <a:solidFill>
                  <a:srgbClr val="434343"/>
                </a:solidFill>
                <a:latin typeface="EB Garamond"/>
                <a:ea typeface="EB Garamond"/>
                <a:cs typeface="EB Garamond"/>
                <a:sym typeface="EB Garamond"/>
              </a:rPr>
              <a:t>Skew of data</a:t>
            </a:r>
            <a:endParaRPr sz="900">
              <a:solidFill>
                <a:srgbClr val="434343"/>
              </a:solidFill>
              <a:latin typeface="EB Garamond"/>
              <a:ea typeface="EB Garamond"/>
              <a:cs typeface="EB Garamond"/>
              <a:sym typeface="EB Garamond"/>
            </a:endParaRPr>
          </a:p>
        </p:txBody>
      </p:sp>
      <p:sp>
        <p:nvSpPr>
          <p:cNvPr id="651" name="Google Shape;651;p35"/>
          <p:cNvSpPr txBox="1"/>
          <p:nvPr/>
        </p:nvSpPr>
        <p:spPr>
          <a:xfrm>
            <a:off x="5786100" y="2157400"/>
            <a:ext cx="23052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Boxplots</a:t>
            </a:r>
            <a:endParaRPr sz="11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900">
                <a:solidFill>
                  <a:srgbClr val="434343"/>
                </a:solidFill>
                <a:latin typeface="EB Garamond"/>
                <a:ea typeface="EB Garamond"/>
                <a:cs typeface="EB Garamond"/>
                <a:sym typeface="EB Garamond"/>
              </a:rPr>
              <a:t>Visualize the distribution of data through quartiles</a:t>
            </a:r>
            <a:endParaRPr sz="900">
              <a:solidFill>
                <a:srgbClr val="434343"/>
              </a:solidFill>
              <a:latin typeface="EB Garamond"/>
              <a:ea typeface="EB Garamond"/>
              <a:cs typeface="EB Garamond"/>
              <a:sym typeface="EB Garamond"/>
            </a:endParaRPr>
          </a:p>
        </p:txBody>
      </p:sp>
      <p:sp>
        <p:nvSpPr>
          <p:cNvPr id="652" name="Google Shape;652;p35"/>
          <p:cNvSpPr/>
          <p:nvPr/>
        </p:nvSpPr>
        <p:spPr>
          <a:xfrm>
            <a:off x="4967050" y="1279693"/>
            <a:ext cx="628800" cy="6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4967050" y="2069193"/>
            <a:ext cx="628800" cy="6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txBox="1"/>
          <p:nvPr/>
        </p:nvSpPr>
        <p:spPr>
          <a:xfrm>
            <a:off x="5136700" y="1511093"/>
            <a:ext cx="289500" cy="1929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01</a:t>
            </a:r>
            <a:endParaRPr sz="900">
              <a:solidFill>
                <a:srgbClr val="434343"/>
              </a:solidFill>
              <a:latin typeface="EB Garamond"/>
              <a:ea typeface="EB Garamond"/>
              <a:cs typeface="EB Garamond"/>
              <a:sym typeface="EB Garamond"/>
            </a:endParaRPr>
          </a:p>
        </p:txBody>
      </p:sp>
      <p:sp>
        <p:nvSpPr>
          <p:cNvPr id="655" name="Google Shape;655;p35"/>
          <p:cNvSpPr txBox="1"/>
          <p:nvPr/>
        </p:nvSpPr>
        <p:spPr>
          <a:xfrm>
            <a:off x="5136700" y="2289393"/>
            <a:ext cx="289500" cy="1929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02</a:t>
            </a:r>
            <a:endParaRPr sz="900">
              <a:solidFill>
                <a:srgbClr val="434343"/>
              </a:solidFill>
              <a:latin typeface="EB Garamond"/>
              <a:ea typeface="EB Garamond"/>
              <a:cs typeface="EB Garamond"/>
              <a:sym typeface="EB Garamond"/>
            </a:endParaRPr>
          </a:p>
        </p:txBody>
      </p:sp>
      <p:cxnSp>
        <p:nvCxnSpPr>
          <p:cNvPr id="656" name="Google Shape;656;p35"/>
          <p:cNvCxnSpPr/>
          <p:nvPr/>
        </p:nvCxnSpPr>
        <p:spPr>
          <a:xfrm rot="10800000">
            <a:off x="2925175" y="1915821"/>
            <a:ext cx="0" cy="2135700"/>
          </a:xfrm>
          <a:prstGeom prst="straightConnector1">
            <a:avLst/>
          </a:prstGeom>
          <a:noFill/>
          <a:ln cap="flat" cmpd="sng" w="28575">
            <a:solidFill>
              <a:srgbClr val="9AD7D2"/>
            </a:solidFill>
            <a:prstDash val="solid"/>
            <a:round/>
            <a:headEnd len="med" w="med" type="oval"/>
            <a:tailEnd len="med" w="med" type="oval"/>
          </a:ln>
        </p:spPr>
      </p:cxnSp>
      <p:cxnSp>
        <p:nvCxnSpPr>
          <p:cNvPr id="657" name="Google Shape;657;p35"/>
          <p:cNvCxnSpPr/>
          <p:nvPr/>
        </p:nvCxnSpPr>
        <p:spPr>
          <a:xfrm rot="10800000">
            <a:off x="4782550" y="1589693"/>
            <a:ext cx="0" cy="798300"/>
          </a:xfrm>
          <a:prstGeom prst="straightConnector1">
            <a:avLst/>
          </a:prstGeom>
          <a:noFill/>
          <a:ln cap="flat" cmpd="sng" w="28575">
            <a:solidFill>
              <a:srgbClr val="9AD7D2"/>
            </a:solidFill>
            <a:prstDash val="solid"/>
            <a:round/>
            <a:headEnd len="med" w="med" type="oval"/>
            <a:tailEnd len="med" w="med" type="oval"/>
          </a:ln>
        </p:spPr>
      </p:cxnSp>
      <p:cxnSp>
        <p:nvCxnSpPr>
          <p:cNvPr id="658" name="Google Shape;658;p35"/>
          <p:cNvCxnSpPr/>
          <p:nvPr/>
        </p:nvCxnSpPr>
        <p:spPr>
          <a:xfrm rot="10800000">
            <a:off x="4782550" y="3579349"/>
            <a:ext cx="0" cy="798300"/>
          </a:xfrm>
          <a:prstGeom prst="straightConnector1">
            <a:avLst/>
          </a:prstGeom>
          <a:noFill/>
          <a:ln cap="flat" cmpd="sng" w="28575">
            <a:solidFill>
              <a:srgbClr val="9AD7D2"/>
            </a:solidFill>
            <a:prstDash val="solid"/>
            <a:round/>
            <a:headEnd len="med" w="med" type="oval"/>
            <a:tailEnd len="med" w="med" type="oval"/>
          </a:ln>
        </p:spPr>
      </p:cxnSp>
      <p:sp>
        <p:nvSpPr>
          <p:cNvPr id="659" name="Google Shape;659;p35"/>
          <p:cNvSpPr txBox="1"/>
          <p:nvPr/>
        </p:nvSpPr>
        <p:spPr>
          <a:xfrm>
            <a:off x="5786100" y="3354975"/>
            <a:ext cx="23052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Heatmap </a:t>
            </a:r>
            <a:endParaRPr sz="11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900">
                <a:solidFill>
                  <a:srgbClr val="434343"/>
                </a:solidFill>
                <a:latin typeface="EB Garamond"/>
                <a:ea typeface="EB Garamond"/>
                <a:cs typeface="EB Garamond"/>
                <a:sym typeface="EB Garamond"/>
              </a:rPr>
              <a:t>Shows multicollinearity between features through colour</a:t>
            </a:r>
            <a:endParaRPr sz="900">
              <a:solidFill>
                <a:srgbClr val="434343"/>
              </a:solidFill>
              <a:latin typeface="EB Garamond"/>
              <a:ea typeface="EB Garamond"/>
              <a:cs typeface="EB Garamond"/>
              <a:sym typeface="EB Garamond"/>
            </a:endParaRPr>
          </a:p>
        </p:txBody>
      </p:sp>
      <p:sp>
        <p:nvSpPr>
          <p:cNvPr id="660" name="Google Shape;660;p35"/>
          <p:cNvSpPr txBox="1"/>
          <p:nvPr/>
        </p:nvSpPr>
        <p:spPr>
          <a:xfrm>
            <a:off x="5786101" y="4154925"/>
            <a:ext cx="2305200" cy="489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Scatterplot</a:t>
            </a:r>
            <a:endParaRPr sz="1100">
              <a:solidFill>
                <a:srgbClr val="43434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lang="en" sz="900">
                <a:solidFill>
                  <a:srgbClr val="434343"/>
                </a:solidFill>
                <a:latin typeface="EB Garamond"/>
                <a:ea typeface="EB Garamond"/>
                <a:cs typeface="EB Garamond"/>
                <a:sym typeface="EB Garamond"/>
              </a:rPr>
              <a:t> Plotting of data points on a horizontal and a vertical axis</a:t>
            </a:r>
            <a:r>
              <a:rPr lang="en" sz="1050">
                <a:solidFill>
                  <a:srgbClr val="4D5156"/>
                </a:solidFill>
                <a:highlight>
                  <a:srgbClr val="FFFFFF"/>
                </a:highlight>
              </a:rPr>
              <a:t> </a:t>
            </a:r>
            <a:r>
              <a:rPr lang="en" sz="900">
                <a:solidFill>
                  <a:srgbClr val="434343"/>
                </a:solidFill>
                <a:latin typeface="EB Garamond"/>
                <a:ea typeface="EB Garamond"/>
                <a:cs typeface="EB Garamond"/>
                <a:sym typeface="EB Garamond"/>
              </a:rPr>
              <a:t>show relationships between two numeric variables</a:t>
            </a:r>
            <a:endParaRPr sz="900">
              <a:solidFill>
                <a:srgbClr val="434343"/>
              </a:solidFill>
              <a:latin typeface="EB Garamond"/>
              <a:ea typeface="EB Garamond"/>
              <a:cs typeface="EB Garamond"/>
              <a:sym typeface="EB Garamond"/>
            </a:endParaRPr>
          </a:p>
        </p:txBody>
      </p:sp>
      <p:sp>
        <p:nvSpPr>
          <p:cNvPr id="661" name="Google Shape;661;p35"/>
          <p:cNvSpPr/>
          <p:nvPr/>
        </p:nvSpPr>
        <p:spPr>
          <a:xfrm>
            <a:off x="4967050" y="3269349"/>
            <a:ext cx="628800" cy="6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txBox="1"/>
          <p:nvPr/>
        </p:nvSpPr>
        <p:spPr>
          <a:xfrm>
            <a:off x="5136700" y="3506337"/>
            <a:ext cx="289500" cy="1929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03</a:t>
            </a:r>
            <a:endParaRPr sz="900">
              <a:solidFill>
                <a:srgbClr val="434343"/>
              </a:solidFill>
              <a:latin typeface="EB Garamond"/>
              <a:ea typeface="EB Garamond"/>
              <a:cs typeface="EB Garamond"/>
              <a:sym typeface="EB Garamond"/>
            </a:endParaRPr>
          </a:p>
        </p:txBody>
      </p:sp>
      <p:sp>
        <p:nvSpPr>
          <p:cNvPr id="663" name="Google Shape;663;p35"/>
          <p:cNvSpPr/>
          <p:nvPr/>
        </p:nvSpPr>
        <p:spPr>
          <a:xfrm>
            <a:off x="4967050" y="4058849"/>
            <a:ext cx="628800" cy="628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txBox="1"/>
          <p:nvPr/>
        </p:nvSpPr>
        <p:spPr>
          <a:xfrm>
            <a:off x="5136700" y="4286912"/>
            <a:ext cx="289500" cy="1929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1100">
                <a:solidFill>
                  <a:srgbClr val="434343"/>
                </a:solidFill>
                <a:latin typeface="Montserrat ExtraBold"/>
                <a:ea typeface="Montserrat ExtraBold"/>
                <a:cs typeface="Montserrat ExtraBold"/>
                <a:sym typeface="Montserrat ExtraBold"/>
              </a:rPr>
              <a:t>04</a:t>
            </a:r>
            <a:endParaRPr sz="900">
              <a:solidFill>
                <a:srgbClr val="434343"/>
              </a:solidFill>
              <a:latin typeface="EB Garamond"/>
              <a:ea typeface="EB Garamond"/>
              <a:cs typeface="EB Garamond"/>
              <a:sym typeface="EB Garamond"/>
            </a:endParaRPr>
          </a:p>
        </p:txBody>
      </p:sp>
      <p:grpSp>
        <p:nvGrpSpPr>
          <p:cNvPr id="665" name="Google Shape;665;p35"/>
          <p:cNvGrpSpPr/>
          <p:nvPr/>
        </p:nvGrpSpPr>
        <p:grpSpPr>
          <a:xfrm>
            <a:off x="1663537" y="2388002"/>
            <a:ext cx="532432" cy="455034"/>
            <a:chOff x="4852983" y="1862950"/>
            <a:chExt cx="720183" cy="673924"/>
          </a:xfrm>
        </p:grpSpPr>
        <p:sp>
          <p:nvSpPr>
            <p:cNvPr id="666" name="Google Shape;666;p35"/>
            <p:cNvSpPr/>
            <p:nvPr/>
          </p:nvSpPr>
          <p:spPr>
            <a:xfrm>
              <a:off x="5079045" y="1981663"/>
              <a:ext cx="273270" cy="515110"/>
            </a:xfrm>
            <a:custGeom>
              <a:rect b="b" l="l" r="r" t="t"/>
              <a:pathLst>
                <a:path extrusionOk="0" h="8205" w="4353">
                  <a:moveTo>
                    <a:pt x="0" y="1"/>
                  </a:moveTo>
                  <a:lnTo>
                    <a:pt x="0" y="8204"/>
                  </a:lnTo>
                  <a:lnTo>
                    <a:pt x="4352" y="8204"/>
                  </a:lnTo>
                  <a:lnTo>
                    <a:pt x="435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5104345" y="1920580"/>
              <a:ext cx="216520" cy="90843"/>
            </a:xfrm>
            <a:custGeom>
              <a:rect b="b" l="l" r="r" t="t"/>
              <a:pathLst>
                <a:path extrusionOk="0" h="1447" w="3449">
                  <a:moveTo>
                    <a:pt x="1" y="0"/>
                  </a:moveTo>
                  <a:lnTo>
                    <a:pt x="1" y="1447"/>
                  </a:lnTo>
                  <a:lnTo>
                    <a:pt x="3449" y="1447"/>
                  </a:lnTo>
                  <a:lnTo>
                    <a:pt x="344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5129644" y="1862950"/>
              <a:ext cx="165921" cy="69937"/>
            </a:xfrm>
            <a:custGeom>
              <a:rect b="b" l="l" r="r" t="t"/>
              <a:pathLst>
                <a:path extrusionOk="0" h="1114" w="2643">
                  <a:moveTo>
                    <a:pt x="1" y="1"/>
                  </a:moveTo>
                  <a:lnTo>
                    <a:pt x="1" y="1113"/>
                  </a:lnTo>
                  <a:lnTo>
                    <a:pt x="2643" y="1113"/>
                  </a:lnTo>
                  <a:lnTo>
                    <a:pt x="26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4882614" y="2121344"/>
              <a:ext cx="199130" cy="375424"/>
            </a:xfrm>
            <a:custGeom>
              <a:rect b="b" l="l" r="r" t="t"/>
              <a:pathLst>
                <a:path extrusionOk="0" h="5980" w="3172">
                  <a:moveTo>
                    <a:pt x="1" y="0"/>
                  </a:moveTo>
                  <a:lnTo>
                    <a:pt x="1" y="5979"/>
                  </a:lnTo>
                  <a:lnTo>
                    <a:pt x="3171" y="5979"/>
                  </a:lnTo>
                  <a:lnTo>
                    <a:pt x="317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4900945" y="2077714"/>
              <a:ext cx="158074" cy="66358"/>
            </a:xfrm>
            <a:custGeom>
              <a:rect b="b" l="l" r="r" t="t"/>
              <a:pathLst>
                <a:path extrusionOk="0" h="1057" w="2518">
                  <a:moveTo>
                    <a:pt x="1" y="0"/>
                  </a:moveTo>
                  <a:lnTo>
                    <a:pt x="1" y="1057"/>
                  </a:lnTo>
                  <a:lnTo>
                    <a:pt x="2518" y="1057"/>
                  </a:lnTo>
                  <a:lnTo>
                    <a:pt x="251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4919276" y="2034899"/>
              <a:ext cx="121412" cy="51605"/>
            </a:xfrm>
            <a:custGeom>
              <a:rect b="b" l="l" r="r" t="t"/>
              <a:pathLst>
                <a:path extrusionOk="0" h="822" w="1934">
                  <a:moveTo>
                    <a:pt x="1" y="1"/>
                  </a:moveTo>
                  <a:lnTo>
                    <a:pt x="1" y="821"/>
                  </a:lnTo>
                  <a:lnTo>
                    <a:pt x="1934" y="821"/>
                  </a:lnTo>
                  <a:lnTo>
                    <a:pt x="193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5352254" y="2121344"/>
              <a:ext cx="199067" cy="375424"/>
            </a:xfrm>
            <a:custGeom>
              <a:rect b="b" l="l" r="r" t="t"/>
              <a:pathLst>
                <a:path extrusionOk="0" h="5980" w="3171">
                  <a:moveTo>
                    <a:pt x="0" y="0"/>
                  </a:moveTo>
                  <a:lnTo>
                    <a:pt x="0" y="5979"/>
                  </a:lnTo>
                  <a:lnTo>
                    <a:pt x="3171" y="5979"/>
                  </a:lnTo>
                  <a:lnTo>
                    <a:pt x="317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5370585" y="2077714"/>
              <a:ext cx="158074" cy="66358"/>
            </a:xfrm>
            <a:custGeom>
              <a:rect b="b" l="l" r="r" t="t"/>
              <a:pathLst>
                <a:path extrusionOk="0" h="1057" w="2518">
                  <a:moveTo>
                    <a:pt x="0" y="0"/>
                  </a:moveTo>
                  <a:lnTo>
                    <a:pt x="0" y="1057"/>
                  </a:lnTo>
                  <a:lnTo>
                    <a:pt x="2517" y="1057"/>
                  </a:lnTo>
                  <a:lnTo>
                    <a:pt x="251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5388916" y="2034899"/>
              <a:ext cx="121412" cy="51605"/>
            </a:xfrm>
            <a:custGeom>
              <a:rect b="b" l="l" r="r" t="t"/>
              <a:pathLst>
                <a:path extrusionOk="0" h="822" w="1934">
                  <a:moveTo>
                    <a:pt x="0" y="1"/>
                  </a:moveTo>
                  <a:lnTo>
                    <a:pt x="0" y="821"/>
                  </a:lnTo>
                  <a:lnTo>
                    <a:pt x="1933" y="821"/>
                  </a:lnTo>
                  <a:lnTo>
                    <a:pt x="19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4852983" y="2482695"/>
              <a:ext cx="720183" cy="54179"/>
            </a:xfrm>
            <a:custGeom>
              <a:rect b="b" l="l" r="r" t="t"/>
              <a:pathLst>
                <a:path extrusionOk="0" h="863" w="11472">
                  <a:moveTo>
                    <a:pt x="0" y="1"/>
                  </a:moveTo>
                  <a:lnTo>
                    <a:pt x="0" y="863"/>
                  </a:lnTo>
                  <a:lnTo>
                    <a:pt x="11471" y="863"/>
                  </a:lnTo>
                  <a:lnTo>
                    <a:pt x="114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4909671" y="2153612"/>
              <a:ext cx="25425" cy="54242"/>
            </a:xfrm>
            <a:custGeom>
              <a:rect b="b" l="l" r="r" t="t"/>
              <a:pathLst>
                <a:path extrusionOk="0" h="864" w="405">
                  <a:moveTo>
                    <a:pt x="1" y="1"/>
                  </a:moveTo>
                  <a:lnTo>
                    <a:pt x="1" y="863"/>
                  </a:lnTo>
                  <a:lnTo>
                    <a:pt x="404" y="863"/>
                  </a:lnTo>
                  <a:lnTo>
                    <a:pt x="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4948091" y="2153612"/>
              <a:ext cx="24483" cy="54242"/>
            </a:xfrm>
            <a:custGeom>
              <a:rect b="b" l="l" r="r" t="t"/>
              <a:pathLst>
                <a:path extrusionOk="0" h="864" w="390">
                  <a:moveTo>
                    <a:pt x="1" y="1"/>
                  </a:moveTo>
                  <a:lnTo>
                    <a:pt x="1"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4986511" y="2153612"/>
              <a:ext cx="24483" cy="54242"/>
            </a:xfrm>
            <a:custGeom>
              <a:rect b="b" l="l" r="r" t="t"/>
              <a:pathLst>
                <a:path extrusionOk="0" h="864"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5024931" y="2153612"/>
              <a:ext cx="24483" cy="54242"/>
            </a:xfrm>
            <a:custGeom>
              <a:rect b="b" l="l" r="r" t="t"/>
              <a:pathLst>
                <a:path extrusionOk="0" h="864"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5024931" y="2227816"/>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4986511" y="2227816"/>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4948091" y="2227816"/>
              <a:ext cx="24483" cy="54179"/>
            </a:xfrm>
            <a:custGeom>
              <a:rect b="b" l="l" r="r" t="t"/>
              <a:pathLst>
                <a:path extrusionOk="0" h="863" w="390">
                  <a:moveTo>
                    <a:pt x="1" y="1"/>
                  </a:moveTo>
                  <a:lnTo>
                    <a:pt x="1"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4909671" y="2227816"/>
              <a:ext cx="25425" cy="54179"/>
            </a:xfrm>
            <a:custGeom>
              <a:rect b="b" l="l" r="r" t="t"/>
              <a:pathLst>
                <a:path extrusionOk="0" h="863" w="405">
                  <a:moveTo>
                    <a:pt x="1" y="1"/>
                  </a:moveTo>
                  <a:lnTo>
                    <a:pt x="1" y="863"/>
                  </a:lnTo>
                  <a:lnTo>
                    <a:pt x="404" y="863"/>
                  </a:lnTo>
                  <a:lnTo>
                    <a:pt x="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4909671" y="2302020"/>
              <a:ext cx="25425" cy="54179"/>
            </a:xfrm>
            <a:custGeom>
              <a:rect b="b" l="l" r="r" t="t"/>
              <a:pathLst>
                <a:path extrusionOk="0" h="863" w="405">
                  <a:moveTo>
                    <a:pt x="1" y="1"/>
                  </a:moveTo>
                  <a:lnTo>
                    <a:pt x="1" y="863"/>
                  </a:lnTo>
                  <a:lnTo>
                    <a:pt x="404" y="863"/>
                  </a:lnTo>
                  <a:lnTo>
                    <a:pt x="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4948091" y="2302020"/>
              <a:ext cx="24483" cy="54179"/>
            </a:xfrm>
            <a:custGeom>
              <a:rect b="b" l="l" r="r" t="t"/>
              <a:pathLst>
                <a:path extrusionOk="0" h="863" w="390">
                  <a:moveTo>
                    <a:pt x="1" y="1"/>
                  </a:moveTo>
                  <a:lnTo>
                    <a:pt x="1"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4986511" y="2302020"/>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5024931" y="2302020"/>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5024931" y="2376223"/>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4986511" y="2376223"/>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4948091" y="2376223"/>
              <a:ext cx="24483" cy="54179"/>
            </a:xfrm>
            <a:custGeom>
              <a:rect b="b" l="l" r="r" t="t"/>
              <a:pathLst>
                <a:path extrusionOk="0" h="863" w="390">
                  <a:moveTo>
                    <a:pt x="1" y="1"/>
                  </a:moveTo>
                  <a:lnTo>
                    <a:pt x="1"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4909671" y="2376223"/>
              <a:ext cx="25425" cy="54179"/>
            </a:xfrm>
            <a:custGeom>
              <a:rect b="b" l="l" r="r" t="t"/>
              <a:pathLst>
                <a:path extrusionOk="0" h="863" w="405">
                  <a:moveTo>
                    <a:pt x="1" y="1"/>
                  </a:moveTo>
                  <a:lnTo>
                    <a:pt x="1" y="863"/>
                  </a:lnTo>
                  <a:lnTo>
                    <a:pt x="404" y="863"/>
                  </a:lnTo>
                  <a:lnTo>
                    <a:pt x="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5116586" y="2330835"/>
              <a:ext cx="34088" cy="74269"/>
            </a:xfrm>
            <a:custGeom>
              <a:rect b="b" l="l" r="r" t="t"/>
              <a:pathLst>
                <a:path extrusionOk="0" h="1183" w="543">
                  <a:moveTo>
                    <a:pt x="0" y="1"/>
                  </a:moveTo>
                  <a:lnTo>
                    <a:pt x="0" y="1182"/>
                  </a:lnTo>
                  <a:lnTo>
                    <a:pt x="542" y="1182"/>
                  </a:lnTo>
                  <a:lnTo>
                    <a:pt x="5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5116586" y="2228695"/>
              <a:ext cx="34088" cy="75148"/>
            </a:xfrm>
            <a:custGeom>
              <a:rect b="b" l="l" r="r" t="t"/>
              <a:pathLst>
                <a:path extrusionOk="0" h="1197" w="543">
                  <a:moveTo>
                    <a:pt x="0" y="1"/>
                  </a:moveTo>
                  <a:lnTo>
                    <a:pt x="0" y="1197"/>
                  </a:lnTo>
                  <a:lnTo>
                    <a:pt x="542" y="1197"/>
                  </a:lnTo>
                  <a:lnTo>
                    <a:pt x="5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5116586" y="2127434"/>
              <a:ext cx="34088" cy="74269"/>
            </a:xfrm>
            <a:custGeom>
              <a:rect b="b" l="l" r="r" t="t"/>
              <a:pathLst>
                <a:path extrusionOk="0" h="1183" w="543">
                  <a:moveTo>
                    <a:pt x="0" y="1"/>
                  </a:moveTo>
                  <a:lnTo>
                    <a:pt x="0" y="1183"/>
                  </a:lnTo>
                  <a:lnTo>
                    <a:pt x="542" y="1183"/>
                  </a:lnTo>
                  <a:lnTo>
                    <a:pt x="5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5116586" y="2025357"/>
              <a:ext cx="34088" cy="75085"/>
            </a:xfrm>
            <a:custGeom>
              <a:rect b="b" l="l" r="r" t="t"/>
              <a:pathLst>
                <a:path extrusionOk="0" h="1196" w="543">
                  <a:moveTo>
                    <a:pt x="0" y="0"/>
                  </a:moveTo>
                  <a:lnTo>
                    <a:pt x="0" y="1196"/>
                  </a:lnTo>
                  <a:lnTo>
                    <a:pt x="542" y="1196"/>
                  </a:lnTo>
                  <a:lnTo>
                    <a:pt x="5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5168943" y="2025357"/>
              <a:ext cx="34088" cy="75085"/>
            </a:xfrm>
            <a:custGeom>
              <a:rect b="b" l="l" r="r" t="t"/>
              <a:pathLst>
                <a:path extrusionOk="0" h="1196" w="543">
                  <a:moveTo>
                    <a:pt x="0" y="0"/>
                  </a:moveTo>
                  <a:lnTo>
                    <a:pt x="0" y="1196"/>
                  </a:lnTo>
                  <a:lnTo>
                    <a:pt x="543" y="1196"/>
                  </a:lnTo>
                  <a:lnTo>
                    <a:pt x="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5168943" y="2127434"/>
              <a:ext cx="34088" cy="74269"/>
            </a:xfrm>
            <a:custGeom>
              <a:rect b="b" l="l" r="r" t="t"/>
              <a:pathLst>
                <a:path extrusionOk="0" h="1183" w="543">
                  <a:moveTo>
                    <a:pt x="0" y="1"/>
                  </a:moveTo>
                  <a:lnTo>
                    <a:pt x="0" y="1183"/>
                  </a:lnTo>
                  <a:lnTo>
                    <a:pt x="543" y="1183"/>
                  </a:lnTo>
                  <a:lnTo>
                    <a:pt x="5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5168943" y="2228695"/>
              <a:ext cx="34088" cy="75148"/>
            </a:xfrm>
            <a:custGeom>
              <a:rect b="b" l="l" r="r" t="t"/>
              <a:pathLst>
                <a:path extrusionOk="0" h="1197" w="543">
                  <a:moveTo>
                    <a:pt x="0" y="1"/>
                  </a:moveTo>
                  <a:lnTo>
                    <a:pt x="0" y="1197"/>
                  </a:lnTo>
                  <a:lnTo>
                    <a:pt x="543" y="1197"/>
                  </a:lnTo>
                  <a:lnTo>
                    <a:pt x="5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5168943" y="2330835"/>
              <a:ext cx="34088" cy="74269"/>
            </a:xfrm>
            <a:custGeom>
              <a:rect b="b" l="l" r="r" t="t"/>
              <a:pathLst>
                <a:path extrusionOk="0" h="1183" w="543">
                  <a:moveTo>
                    <a:pt x="0" y="1"/>
                  </a:moveTo>
                  <a:lnTo>
                    <a:pt x="0" y="1182"/>
                  </a:lnTo>
                  <a:lnTo>
                    <a:pt x="543" y="1182"/>
                  </a:lnTo>
                  <a:lnTo>
                    <a:pt x="5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5222179" y="2330835"/>
              <a:ext cx="33272" cy="74269"/>
            </a:xfrm>
            <a:custGeom>
              <a:rect b="b" l="l" r="r" t="t"/>
              <a:pathLst>
                <a:path extrusionOk="0" h="1183" w="530">
                  <a:moveTo>
                    <a:pt x="1" y="1"/>
                  </a:moveTo>
                  <a:lnTo>
                    <a:pt x="1" y="1182"/>
                  </a:lnTo>
                  <a:lnTo>
                    <a:pt x="529" y="1182"/>
                  </a:lnTo>
                  <a:lnTo>
                    <a:pt x="5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5274535" y="2330835"/>
              <a:ext cx="33272" cy="74269"/>
            </a:xfrm>
            <a:custGeom>
              <a:rect b="b" l="l" r="r" t="t"/>
              <a:pathLst>
                <a:path extrusionOk="0" h="1183" w="530">
                  <a:moveTo>
                    <a:pt x="1" y="1"/>
                  </a:moveTo>
                  <a:lnTo>
                    <a:pt x="1" y="1182"/>
                  </a:lnTo>
                  <a:lnTo>
                    <a:pt x="529" y="1182"/>
                  </a:lnTo>
                  <a:lnTo>
                    <a:pt x="5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5274535" y="2228695"/>
              <a:ext cx="33272" cy="75148"/>
            </a:xfrm>
            <a:custGeom>
              <a:rect b="b" l="l" r="r" t="t"/>
              <a:pathLst>
                <a:path extrusionOk="0" h="1197" w="530">
                  <a:moveTo>
                    <a:pt x="1" y="1"/>
                  </a:moveTo>
                  <a:lnTo>
                    <a:pt x="1" y="1197"/>
                  </a:lnTo>
                  <a:lnTo>
                    <a:pt x="529" y="1197"/>
                  </a:lnTo>
                  <a:lnTo>
                    <a:pt x="5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5222179" y="2228695"/>
              <a:ext cx="33272" cy="75148"/>
            </a:xfrm>
            <a:custGeom>
              <a:rect b="b" l="l" r="r" t="t"/>
              <a:pathLst>
                <a:path extrusionOk="0" h="1197" w="530">
                  <a:moveTo>
                    <a:pt x="1" y="1"/>
                  </a:moveTo>
                  <a:lnTo>
                    <a:pt x="1" y="1197"/>
                  </a:lnTo>
                  <a:lnTo>
                    <a:pt x="529" y="1197"/>
                  </a:lnTo>
                  <a:lnTo>
                    <a:pt x="5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5274535" y="2127434"/>
              <a:ext cx="33272" cy="74269"/>
            </a:xfrm>
            <a:custGeom>
              <a:rect b="b" l="l" r="r" t="t"/>
              <a:pathLst>
                <a:path extrusionOk="0" h="1183" w="530">
                  <a:moveTo>
                    <a:pt x="1" y="1"/>
                  </a:moveTo>
                  <a:lnTo>
                    <a:pt x="1" y="1183"/>
                  </a:lnTo>
                  <a:lnTo>
                    <a:pt x="529" y="1183"/>
                  </a:lnTo>
                  <a:lnTo>
                    <a:pt x="5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5222179" y="2127434"/>
              <a:ext cx="33272" cy="74269"/>
            </a:xfrm>
            <a:custGeom>
              <a:rect b="b" l="l" r="r" t="t"/>
              <a:pathLst>
                <a:path extrusionOk="0" h="1183" w="530">
                  <a:moveTo>
                    <a:pt x="1" y="1"/>
                  </a:moveTo>
                  <a:lnTo>
                    <a:pt x="1" y="1183"/>
                  </a:lnTo>
                  <a:lnTo>
                    <a:pt x="529" y="1183"/>
                  </a:lnTo>
                  <a:lnTo>
                    <a:pt x="5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5222179" y="2025357"/>
              <a:ext cx="33272" cy="75085"/>
            </a:xfrm>
            <a:custGeom>
              <a:rect b="b" l="l" r="r" t="t"/>
              <a:pathLst>
                <a:path extrusionOk="0" h="1196" w="530">
                  <a:moveTo>
                    <a:pt x="1" y="0"/>
                  </a:moveTo>
                  <a:lnTo>
                    <a:pt x="1" y="1196"/>
                  </a:lnTo>
                  <a:lnTo>
                    <a:pt x="529" y="1196"/>
                  </a:lnTo>
                  <a:lnTo>
                    <a:pt x="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5274535" y="2025357"/>
              <a:ext cx="33272" cy="75085"/>
            </a:xfrm>
            <a:custGeom>
              <a:rect b="b" l="l" r="r" t="t"/>
              <a:pathLst>
                <a:path extrusionOk="0" h="1196" w="530">
                  <a:moveTo>
                    <a:pt x="1" y="0"/>
                  </a:moveTo>
                  <a:lnTo>
                    <a:pt x="1" y="1196"/>
                  </a:lnTo>
                  <a:lnTo>
                    <a:pt x="529" y="1196"/>
                  </a:lnTo>
                  <a:lnTo>
                    <a:pt x="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5379311" y="2153612"/>
              <a:ext cx="24483" cy="54242"/>
            </a:xfrm>
            <a:custGeom>
              <a:rect b="b" l="l" r="r" t="t"/>
              <a:pathLst>
                <a:path extrusionOk="0" h="864"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5417731" y="2153612"/>
              <a:ext cx="24483" cy="54242"/>
            </a:xfrm>
            <a:custGeom>
              <a:rect b="b" l="l" r="r" t="t"/>
              <a:pathLst>
                <a:path extrusionOk="0" h="864"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5456151" y="2153612"/>
              <a:ext cx="24483" cy="54242"/>
            </a:xfrm>
            <a:custGeom>
              <a:rect b="b" l="l" r="r" t="t"/>
              <a:pathLst>
                <a:path extrusionOk="0" h="864" w="390">
                  <a:moveTo>
                    <a:pt x="0" y="1"/>
                  </a:moveTo>
                  <a:lnTo>
                    <a:pt x="0" y="863"/>
                  </a:lnTo>
                  <a:lnTo>
                    <a:pt x="389" y="863"/>
                  </a:lnTo>
                  <a:lnTo>
                    <a:pt x="3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5494508" y="2153612"/>
              <a:ext cx="24546" cy="54242"/>
            </a:xfrm>
            <a:custGeom>
              <a:rect b="b" l="l" r="r" t="t"/>
              <a:pathLst>
                <a:path extrusionOk="0" h="864" w="391">
                  <a:moveTo>
                    <a:pt x="1" y="1"/>
                  </a:moveTo>
                  <a:lnTo>
                    <a:pt x="1"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5494508" y="2227816"/>
              <a:ext cx="24546" cy="54179"/>
            </a:xfrm>
            <a:custGeom>
              <a:rect b="b" l="l" r="r" t="t"/>
              <a:pathLst>
                <a:path extrusionOk="0" h="863" w="391">
                  <a:moveTo>
                    <a:pt x="1" y="1"/>
                  </a:moveTo>
                  <a:lnTo>
                    <a:pt x="1"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5456151" y="2227816"/>
              <a:ext cx="24483" cy="54179"/>
            </a:xfrm>
            <a:custGeom>
              <a:rect b="b" l="l" r="r" t="t"/>
              <a:pathLst>
                <a:path extrusionOk="0" h="863" w="390">
                  <a:moveTo>
                    <a:pt x="0" y="1"/>
                  </a:moveTo>
                  <a:lnTo>
                    <a:pt x="0" y="863"/>
                  </a:lnTo>
                  <a:lnTo>
                    <a:pt x="389" y="863"/>
                  </a:lnTo>
                  <a:lnTo>
                    <a:pt x="3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5417731" y="2227816"/>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5379311" y="2227816"/>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5379311" y="2302020"/>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5417731" y="2302020"/>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5456151" y="2302020"/>
              <a:ext cx="24483" cy="54179"/>
            </a:xfrm>
            <a:custGeom>
              <a:rect b="b" l="l" r="r" t="t"/>
              <a:pathLst>
                <a:path extrusionOk="0" h="863" w="390">
                  <a:moveTo>
                    <a:pt x="0" y="1"/>
                  </a:moveTo>
                  <a:lnTo>
                    <a:pt x="0" y="863"/>
                  </a:lnTo>
                  <a:lnTo>
                    <a:pt x="389" y="863"/>
                  </a:lnTo>
                  <a:lnTo>
                    <a:pt x="3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494508" y="2302020"/>
              <a:ext cx="24546" cy="54179"/>
            </a:xfrm>
            <a:custGeom>
              <a:rect b="b" l="l" r="r" t="t"/>
              <a:pathLst>
                <a:path extrusionOk="0" h="863" w="391">
                  <a:moveTo>
                    <a:pt x="1" y="1"/>
                  </a:moveTo>
                  <a:lnTo>
                    <a:pt x="1"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494508" y="2376223"/>
              <a:ext cx="24546" cy="54179"/>
            </a:xfrm>
            <a:custGeom>
              <a:rect b="b" l="l" r="r" t="t"/>
              <a:pathLst>
                <a:path extrusionOk="0" h="863" w="391">
                  <a:moveTo>
                    <a:pt x="1" y="1"/>
                  </a:moveTo>
                  <a:lnTo>
                    <a:pt x="1"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56151" y="2376223"/>
              <a:ext cx="24483" cy="54179"/>
            </a:xfrm>
            <a:custGeom>
              <a:rect b="b" l="l" r="r" t="t"/>
              <a:pathLst>
                <a:path extrusionOk="0" h="863" w="390">
                  <a:moveTo>
                    <a:pt x="0" y="1"/>
                  </a:moveTo>
                  <a:lnTo>
                    <a:pt x="0" y="863"/>
                  </a:lnTo>
                  <a:lnTo>
                    <a:pt x="389" y="863"/>
                  </a:lnTo>
                  <a:lnTo>
                    <a:pt x="3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417731" y="2376223"/>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379311" y="2376223"/>
              <a:ext cx="24483" cy="54179"/>
            </a:xfrm>
            <a:custGeom>
              <a:rect b="b" l="l" r="r" t="t"/>
              <a:pathLst>
                <a:path extrusionOk="0" h="863" w="390">
                  <a:moveTo>
                    <a:pt x="0" y="1"/>
                  </a:moveTo>
                  <a:lnTo>
                    <a:pt x="0" y="863"/>
                  </a:lnTo>
                  <a:lnTo>
                    <a:pt x="390" y="863"/>
                  </a:lnTo>
                  <a:lnTo>
                    <a:pt x="3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35"/>
          <p:cNvSpPr/>
          <p:nvPr/>
        </p:nvSpPr>
        <p:spPr>
          <a:xfrm>
            <a:off x="3603458" y="3629725"/>
            <a:ext cx="374536" cy="130305"/>
          </a:xfrm>
          <a:custGeom>
            <a:rect b="b" l="l" r="r" t="t"/>
            <a:pathLst>
              <a:path extrusionOk="0" h="4097" w="11776">
                <a:moveTo>
                  <a:pt x="179" y="1"/>
                </a:moveTo>
                <a:cubicBezTo>
                  <a:pt x="96" y="1"/>
                  <a:pt x="0" y="84"/>
                  <a:pt x="0" y="179"/>
                </a:cubicBezTo>
                <a:lnTo>
                  <a:pt x="0" y="3906"/>
                </a:lnTo>
                <a:cubicBezTo>
                  <a:pt x="0" y="3989"/>
                  <a:pt x="84" y="4084"/>
                  <a:pt x="179" y="4084"/>
                </a:cubicBezTo>
                <a:lnTo>
                  <a:pt x="1215" y="4084"/>
                </a:lnTo>
                <a:cubicBezTo>
                  <a:pt x="1298" y="4084"/>
                  <a:pt x="1393" y="4013"/>
                  <a:pt x="1393" y="3906"/>
                </a:cubicBezTo>
                <a:cubicBezTo>
                  <a:pt x="1393" y="3811"/>
                  <a:pt x="1310" y="3727"/>
                  <a:pt x="1215" y="3727"/>
                </a:cubicBezTo>
                <a:lnTo>
                  <a:pt x="357" y="3727"/>
                </a:lnTo>
                <a:lnTo>
                  <a:pt x="357" y="1929"/>
                </a:lnTo>
                <a:lnTo>
                  <a:pt x="11418" y="1929"/>
                </a:lnTo>
                <a:lnTo>
                  <a:pt x="11418" y="3739"/>
                </a:lnTo>
                <a:lnTo>
                  <a:pt x="1893" y="3739"/>
                </a:lnTo>
                <a:cubicBezTo>
                  <a:pt x="1810" y="3739"/>
                  <a:pt x="1715" y="3811"/>
                  <a:pt x="1715" y="3918"/>
                </a:cubicBezTo>
                <a:cubicBezTo>
                  <a:pt x="1715" y="4013"/>
                  <a:pt x="1786" y="4096"/>
                  <a:pt x="1893" y="4096"/>
                </a:cubicBezTo>
                <a:lnTo>
                  <a:pt x="11585" y="4096"/>
                </a:lnTo>
                <a:cubicBezTo>
                  <a:pt x="11668" y="4096"/>
                  <a:pt x="11764" y="4025"/>
                  <a:pt x="11764" y="3918"/>
                </a:cubicBezTo>
                <a:lnTo>
                  <a:pt x="11764" y="1537"/>
                </a:lnTo>
                <a:cubicBezTo>
                  <a:pt x="11764" y="1453"/>
                  <a:pt x="11692" y="1358"/>
                  <a:pt x="11585" y="1358"/>
                </a:cubicBezTo>
                <a:cubicBezTo>
                  <a:pt x="11490" y="1358"/>
                  <a:pt x="11406" y="1429"/>
                  <a:pt x="11406" y="1537"/>
                </a:cubicBezTo>
                <a:lnTo>
                  <a:pt x="11406" y="1596"/>
                </a:lnTo>
                <a:lnTo>
                  <a:pt x="334" y="1596"/>
                </a:lnTo>
                <a:lnTo>
                  <a:pt x="334" y="358"/>
                </a:lnTo>
                <a:lnTo>
                  <a:pt x="1155" y="358"/>
                </a:lnTo>
                <a:lnTo>
                  <a:pt x="1155" y="1132"/>
                </a:lnTo>
                <a:cubicBezTo>
                  <a:pt x="1155" y="1227"/>
                  <a:pt x="1227" y="1310"/>
                  <a:pt x="1334" y="1310"/>
                </a:cubicBezTo>
                <a:cubicBezTo>
                  <a:pt x="1429" y="1310"/>
                  <a:pt x="1500" y="1239"/>
                  <a:pt x="1500" y="1132"/>
                </a:cubicBezTo>
                <a:lnTo>
                  <a:pt x="1500" y="358"/>
                </a:lnTo>
                <a:lnTo>
                  <a:pt x="2072" y="358"/>
                </a:lnTo>
                <a:lnTo>
                  <a:pt x="2072" y="834"/>
                </a:lnTo>
                <a:cubicBezTo>
                  <a:pt x="2072" y="929"/>
                  <a:pt x="2143" y="1013"/>
                  <a:pt x="2251" y="1013"/>
                </a:cubicBezTo>
                <a:cubicBezTo>
                  <a:pt x="2334" y="1013"/>
                  <a:pt x="2429" y="941"/>
                  <a:pt x="2429" y="834"/>
                </a:cubicBezTo>
                <a:lnTo>
                  <a:pt x="2429" y="358"/>
                </a:lnTo>
                <a:lnTo>
                  <a:pt x="2977" y="358"/>
                </a:lnTo>
                <a:lnTo>
                  <a:pt x="2977" y="1132"/>
                </a:lnTo>
                <a:cubicBezTo>
                  <a:pt x="2977" y="1227"/>
                  <a:pt x="3048" y="1310"/>
                  <a:pt x="3155" y="1310"/>
                </a:cubicBezTo>
                <a:cubicBezTo>
                  <a:pt x="3263" y="1310"/>
                  <a:pt x="3334" y="1239"/>
                  <a:pt x="3334" y="1132"/>
                </a:cubicBezTo>
                <a:lnTo>
                  <a:pt x="3334" y="358"/>
                </a:lnTo>
                <a:lnTo>
                  <a:pt x="3906" y="358"/>
                </a:lnTo>
                <a:lnTo>
                  <a:pt x="3906" y="834"/>
                </a:lnTo>
                <a:cubicBezTo>
                  <a:pt x="3906" y="929"/>
                  <a:pt x="3977" y="1013"/>
                  <a:pt x="4084" y="1013"/>
                </a:cubicBezTo>
                <a:cubicBezTo>
                  <a:pt x="4167" y="1013"/>
                  <a:pt x="4263" y="941"/>
                  <a:pt x="4263" y="834"/>
                </a:cubicBezTo>
                <a:lnTo>
                  <a:pt x="4263" y="358"/>
                </a:lnTo>
                <a:lnTo>
                  <a:pt x="4810" y="358"/>
                </a:lnTo>
                <a:lnTo>
                  <a:pt x="4810" y="1132"/>
                </a:lnTo>
                <a:cubicBezTo>
                  <a:pt x="4810" y="1227"/>
                  <a:pt x="4882" y="1310"/>
                  <a:pt x="4989" y="1310"/>
                </a:cubicBezTo>
                <a:cubicBezTo>
                  <a:pt x="5096" y="1310"/>
                  <a:pt x="5168" y="1239"/>
                  <a:pt x="5168" y="1132"/>
                </a:cubicBezTo>
                <a:lnTo>
                  <a:pt x="5168" y="358"/>
                </a:lnTo>
                <a:lnTo>
                  <a:pt x="5727" y="358"/>
                </a:lnTo>
                <a:lnTo>
                  <a:pt x="5727" y="834"/>
                </a:lnTo>
                <a:cubicBezTo>
                  <a:pt x="5727" y="929"/>
                  <a:pt x="5811" y="1013"/>
                  <a:pt x="5906" y="1013"/>
                </a:cubicBezTo>
                <a:cubicBezTo>
                  <a:pt x="6001" y="1013"/>
                  <a:pt x="6084" y="941"/>
                  <a:pt x="6084" y="834"/>
                </a:cubicBezTo>
                <a:lnTo>
                  <a:pt x="6084" y="358"/>
                </a:lnTo>
                <a:lnTo>
                  <a:pt x="6644" y="358"/>
                </a:lnTo>
                <a:lnTo>
                  <a:pt x="6644" y="1132"/>
                </a:lnTo>
                <a:cubicBezTo>
                  <a:pt x="6644" y="1227"/>
                  <a:pt x="6715" y="1310"/>
                  <a:pt x="6823" y="1310"/>
                </a:cubicBezTo>
                <a:cubicBezTo>
                  <a:pt x="6906" y="1310"/>
                  <a:pt x="7001" y="1239"/>
                  <a:pt x="7001" y="1132"/>
                </a:cubicBezTo>
                <a:lnTo>
                  <a:pt x="7001" y="358"/>
                </a:lnTo>
                <a:lnTo>
                  <a:pt x="7561" y="358"/>
                </a:lnTo>
                <a:lnTo>
                  <a:pt x="7561" y="834"/>
                </a:lnTo>
                <a:cubicBezTo>
                  <a:pt x="7561" y="929"/>
                  <a:pt x="7632" y="1013"/>
                  <a:pt x="7739" y="1013"/>
                </a:cubicBezTo>
                <a:cubicBezTo>
                  <a:pt x="7835" y="1013"/>
                  <a:pt x="7918" y="941"/>
                  <a:pt x="7918" y="834"/>
                </a:cubicBezTo>
                <a:lnTo>
                  <a:pt x="7918" y="358"/>
                </a:lnTo>
                <a:lnTo>
                  <a:pt x="8466" y="358"/>
                </a:lnTo>
                <a:lnTo>
                  <a:pt x="8466" y="1132"/>
                </a:lnTo>
                <a:cubicBezTo>
                  <a:pt x="8466" y="1227"/>
                  <a:pt x="8549" y="1310"/>
                  <a:pt x="8644" y="1310"/>
                </a:cubicBezTo>
                <a:cubicBezTo>
                  <a:pt x="8739" y="1310"/>
                  <a:pt x="8823" y="1239"/>
                  <a:pt x="8823" y="1132"/>
                </a:cubicBezTo>
                <a:lnTo>
                  <a:pt x="8823" y="358"/>
                </a:lnTo>
                <a:lnTo>
                  <a:pt x="9394" y="358"/>
                </a:lnTo>
                <a:lnTo>
                  <a:pt x="9394" y="834"/>
                </a:lnTo>
                <a:cubicBezTo>
                  <a:pt x="9394" y="929"/>
                  <a:pt x="9466" y="1013"/>
                  <a:pt x="9573" y="1013"/>
                </a:cubicBezTo>
                <a:cubicBezTo>
                  <a:pt x="9656" y="1013"/>
                  <a:pt x="9752" y="941"/>
                  <a:pt x="9752" y="834"/>
                </a:cubicBezTo>
                <a:lnTo>
                  <a:pt x="9752" y="358"/>
                </a:lnTo>
                <a:lnTo>
                  <a:pt x="10299" y="358"/>
                </a:lnTo>
                <a:lnTo>
                  <a:pt x="10299" y="1132"/>
                </a:lnTo>
                <a:cubicBezTo>
                  <a:pt x="10299" y="1227"/>
                  <a:pt x="10371" y="1310"/>
                  <a:pt x="10478" y="1310"/>
                </a:cubicBezTo>
                <a:cubicBezTo>
                  <a:pt x="10573" y="1310"/>
                  <a:pt x="10656" y="1239"/>
                  <a:pt x="10656" y="1132"/>
                </a:cubicBezTo>
                <a:lnTo>
                  <a:pt x="10656" y="358"/>
                </a:lnTo>
                <a:lnTo>
                  <a:pt x="11478" y="358"/>
                </a:lnTo>
                <a:lnTo>
                  <a:pt x="11478" y="834"/>
                </a:lnTo>
                <a:cubicBezTo>
                  <a:pt x="11418" y="941"/>
                  <a:pt x="11490" y="1013"/>
                  <a:pt x="11597" y="1013"/>
                </a:cubicBezTo>
                <a:cubicBezTo>
                  <a:pt x="11692" y="1013"/>
                  <a:pt x="11776" y="941"/>
                  <a:pt x="11776" y="834"/>
                </a:cubicBezTo>
                <a:lnTo>
                  <a:pt x="11776" y="179"/>
                </a:lnTo>
                <a:cubicBezTo>
                  <a:pt x="11776" y="96"/>
                  <a:pt x="11704" y="1"/>
                  <a:pt x="1159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3613545" y="1430354"/>
            <a:ext cx="354363" cy="354395"/>
          </a:xfrm>
          <a:custGeom>
            <a:rect b="b" l="l" r="r" t="t"/>
            <a:pathLst>
              <a:path extrusionOk="0" h="11134" w="11133">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36"/>
          <p:cNvSpPr txBox="1"/>
          <p:nvPr>
            <p:ph idx="4" type="ctrTitle"/>
          </p:nvPr>
        </p:nvSpPr>
        <p:spPr>
          <a:xfrm>
            <a:off x="5773375" y="319215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a:t>
            </a:r>
            <a:r>
              <a:rPr lang="en"/>
              <a:t>hich categorical features will be useful?</a:t>
            </a:r>
            <a:endParaRPr/>
          </a:p>
        </p:txBody>
      </p:sp>
      <p:pic>
        <p:nvPicPr>
          <p:cNvPr id="731" name="Google Shape;731;p36"/>
          <p:cNvPicPr preferRelativeResize="0"/>
          <p:nvPr/>
        </p:nvPicPr>
        <p:blipFill>
          <a:blip r:embed="rId3">
            <a:alphaModFix/>
          </a:blip>
          <a:stretch>
            <a:fillRect/>
          </a:stretch>
        </p:blipFill>
        <p:spPr>
          <a:xfrm>
            <a:off x="213950" y="1798125"/>
            <a:ext cx="4304050" cy="1752400"/>
          </a:xfrm>
          <a:prstGeom prst="rect">
            <a:avLst/>
          </a:prstGeom>
          <a:noFill/>
          <a:ln>
            <a:noFill/>
          </a:ln>
        </p:spPr>
      </p:pic>
      <p:sp>
        <p:nvSpPr>
          <p:cNvPr id="732" name="Google Shape;732;p36"/>
          <p:cNvSpPr txBox="1"/>
          <p:nvPr/>
        </p:nvSpPr>
        <p:spPr>
          <a:xfrm>
            <a:off x="1956700" y="1397925"/>
            <a:ext cx="138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34343"/>
                </a:solidFill>
                <a:latin typeface="Montserrat ExtraBold"/>
                <a:ea typeface="Montserrat ExtraBold"/>
                <a:cs typeface="Montserrat ExtraBold"/>
                <a:sym typeface="Montserrat ExtraBold"/>
              </a:rPr>
              <a:t>Useful Feature</a:t>
            </a:r>
            <a:endParaRPr sz="1100">
              <a:solidFill>
                <a:srgbClr val="434343"/>
              </a:solidFill>
              <a:latin typeface="Montserrat ExtraBold"/>
              <a:ea typeface="Montserrat ExtraBold"/>
              <a:cs typeface="Montserrat ExtraBold"/>
              <a:sym typeface="Montserrat ExtraBold"/>
            </a:endParaRPr>
          </a:p>
        </p:txBody>
      </p:sp>
      <p:sp>
        <p:nvSpPr>
          <p:cNvPr id="733" name="Google Shape;733;p36"/>
          <p:cNvSpPr txBox="1"/>
          <p:nvPr/>
        </p:nvSpPr>
        <p:spPr>
          <a:xfrm>
            <a:off x="5915050" y="1397925"/>
            <a:ext cx="18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34343"/>
                </a:solidFill>
                <a:latin typeface="Montserrat ExtraBold"/>
                <a:ea typeface="Montserrat ExtraBold"/>
                <a:cs typeface="Montserrat ExtraBold"/>
                <a:sym typeface="Montserrat ExtraBold"/>
              </a:rPr>
              <a:t>Less</a:t>
            </a:r>
            <a:r>
              <a:rPr b="1" lang="en">
                <a:latin typeface="Montserrat"/>
                <a:ea typeface="Montserrat"/>
                <a:cs typeface="Montserrat"/>
                <a:sym typeface="Montserrat"/>
              </a:rPr>
              <a:t> </a:t>
            </a:r>
            <a:r>
              <a:rPr lang="en" sz="1100">
                <a:solidFill>
                  <a:srgbClr val="434343"/>
                </a:solidFill>
                <a:latin typeface="Montserrat ExtraBold"/>
                <a:ea typeface="Montserrat ExtraBold"/>
                <a:cs typeface="Montserrat ExtraBold"/>
                <a:sym typeface="Montserrat ExtraBold"/>
              </a:rPr>
              <a:t>Useful Feature</a:t>
            </a:r>
            <a:endParaRPr b="1">
              <a:latin typeface="Montserrat"/>
              <a:ea typeface="Montserrat"/>
              <a:cs typeface="Montserrat"/>
              <a:sym typeface="Montserrat"/>
            </a:endParaRPr>
          </a:p>
        </p:txBody>
      </p:sp>
      <p:pic>
        <p:nvPicPr>
          <p:cNvPr id="734" name="Google Shape;734;p36"/>
          <p:cNvPicPr preferRelativeResize="0"/>
          <p:nvPr/>
        </p:nvPicPr>
        <p:blipFill>
          <a:blip r:embed="rId4">
            <a:alphaModFix/>
          </a:blip>
          <a:stretch>
            <a:fillRect/>
          </a:stretch>
        </p:blipFill>
        <p:spPr>
          <a:xfrm>
            <a:off x="4677600" y="1789925"/>
            <a:ext cx="4108901" cy="1768800"/>
          </a:xfrm>
          <a:prstGeom prst="rect">
            <a:avLst/>
          </a:prstGeom>
          <a:noFill/>
          <a:ln>
            <a:noFill/>
          </a:ln>
        </p:spPr>
      </p:pic>
      <p:sp>
        <p:nvSpPr>
          <p:cNvPr id="735" name="Google Shape;735;p36"/>
          <p:cNvSpPr txBox="1"/>
          <p:nvPr/>
        </p:nvSpPr>
        <p:spPr>
          <a:xfrm>
            <a:off x="687250" y="3607150"/>
            <a:ext cx="5497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34343"/>
                </a:solidFill>
                <a:latin typeface="Montserrat ExtraBold"/>
                <a:ea typeface="Montserrat ExtraBold"/>
                <a:cs typeface="Montserrat ExtraBold"/>
                <a:sym typeface="Montserrat ExtraBold"/>
              </a:rPr>
              <a:t>Key properties of useful categorical features:</a:t>
            </a:r>
            <a:endParaRPr sz="1100">
              <a:solidFill>
                <a:srgbClr val="434343"/>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100">
              <a:solidFill>
                <a:srgbClr val="434343"/>
              </a:solidFill>
              <a:latin typeface="Montserrat ExtraBold"/>
              <a:ea typeface="Montserrat ExtraBold"/>
              <a:cs typeface="Montserrat ExtraBold"/>
              <a:sym typeface="Montserrat ExtraBold"/>
            </a:endParaRPr>
          </a:p>
          <a:p>
            <a:pPr indent="-304800" lvl="0" marL="457200" rtl="0" algn="l">
              <a:spcBef>
                <a:spcPts val="0"/>
              </a:spcBef>
              <a:spcAft>
                <a:spcPts val="0"/>
              </a:spcAft>
              <a:buClr>
                <a:srgbClr val="434343"/>
              </a:buClr>
              <a:buSzPts val="1200"/>
              <a:buFont typeface="EB Garamond"/>
              <a:buAutoNum type="arabicPeriod"/>
            </a:pPr>
            <a:r>
              <a:rPr lang="en" sz="1200">
                <a:solidFill>
                  <a:srgbClr val="434343"/>
                </a:solidFill>
                <a:latin typeface="EB Garamond"/>
                <a:ea typeface="EB Garamond"/>
                <a:cs typeface="EB Garamond"/>
                <a:sym typeface="EB Garamond"/>
              </a:rPr>
              <a:t>High variance</a:t>
            </a:r>
            <a:endParaRPr sz="1200">
              <a:solidFill>
                <a:srgbClr val="434343"/>
              </a:solidFill>
              <a:latin typeface="EB Garamond"/>
              <a:ea typeface="EB Garamond"/>
              <a:cs typeface="EB Garamond"/>
              <a:sym typeface="EB Garamond"/>
            </a:endParaRPr>
          </a:p>
          <a:p>
            <a:pPr indent="-304800" lvl="0" marL="457200" rtl="0" algn="l">
              <a:spcBef>
                <a:spcPts val="0"/>
              </a:spcBef>
              <a:spcAft>
                <a:spcPts val="0"/>
              </a:spcAft>
              <a:buClr>
                <a:srgbClr val="434343"/>
              </a:buClr>
              <a:buSzPts val="1200"/>
              <a:buFont typeface="EB Garamond"/>
              <a:buAutoNum type="arabicPeriod"/>
            </a:pPr>
            <a:r>
              <a:rPr lang="en" sz="1200">
                <a:solidFill>
                  <a:srgbClr val="434343"/>
                </a:solidFill>
                <a:latin typeface="EB Garamond"/>
                <a:ea typeface="EB Garamond"/>
                <a:cs typeface="EB Garamond"/>
                <a:sym typeface="EB Garamond"/>
              </a:rPr>
              <a:t>Significant difference median</a:t>
            </a:r>
            <a:endParaRPr sz="1700">
              <a:latin typeface="Roboto"/>
              <a:ea typeface="Roboto"/>
              <a:cs typeface="Roboto"/>
              <a:sym typeface="Roboto"/>
            </a:endParaRPr>
          </a:p>
        </p:txBody>
      </p:sp>
      <p:sp>
        <p:nvSpPr>
          <p:cNvPr id="736" name="Google Shape;736;p3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categorical features will be useful?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0" name="Shape 740"/>
        <p:cNvGrpSpPr/>
        <p:nvPr/>
      </p:nvGrpSpPr>
      <p:grpSpPr>
        <a:xfrm>
          <a:off x="0" y="0"/>
          <a:ext cx="0" cy="0"/>
          <a:chOff x="0" y="0"/>
          <a:chExt cx="0" cy="0"/>
        </a:xfrm>
      </p:grpSpPr>
      <p:sp>
        <p:nvSpPr>
          <p:cNvPr id="741" name="Google Shape;741;p37"/>
          <p:cNvSpPr txBox="1"/>
          <p:nvPr/>
        </p:nvSpPr>
        <p:spPr>
          <a:xfrm>
            <a:off x="2646975" y="1100175"/>
            <a:ext cx="138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34343"/>
                </a:solidFill>
                <a:latin typeface="Montserrat ExtraBold"/>
                <a:ea typeface="Montserrat ExtraBold"/>
                <a:cs typeface="Montserrat ExtraBold"/>
                <a:sym typeface="Montserrat ExtraBold"/>
              </a:rPr>
              <a:t>Useful Feature</a:t>
            </a:r>
            <a:endParaRPr sz="1100">
              <a:solidFill>
                <a:srgbClr val="434343"/>
              </a:solidFill>
              <a:latin typeface="Montserrat ExtraBold"/>
              <a:ea typeface="Montserrat ExtraBold"/>
              <a:cs typeface="Montserrat ExtraBold"/>
              <a:sym typeface="Montserrat ExtraBold"/>
            </a:endParaRPr>
          </a:p>
        </p:txBody>
      </p:sp>
      <p:sp>
        <p:nvSpPr>
          <p:cNvPr id="742" name="Google Shape;742;p37"/>
          <p:cNvSpPr txBox="1"/>
          <p:nvPr/>
        </p:nvSpPr>
        <p:spPr>
          <a:xfrm>
            <a:off x="6732775" y="1077075"/>
            <a:ext cx="18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34343"/>
                </a:solidFill>
                <a:latin typeface="Montserrat ExtraBold"/>
                <a:ea typeface="Montserrat ExtraBold"/>
                <a:cs typeface="Montserrat ExtraBold"/>
                <a:sym typeface="Montserrat ExtraBold"/>
              </a:rPr>
              <a:t>Less</a:t>
            </a:r>
            <a:r>
              <a:rPr b="1" lang="en">
                <a:latin typeface="Montserrat"/>
                <a:ea typeface="Montserrat"/>
                <a:cs typeface="Montserrat"/>
                <a:sym typeface="Montserrat"/>
              </a:rPr>
              <a:t> </a:t>
            </a:r>
            <a:r>
              <a:rPr lang="en" sz="1100">
                <a:solidFill>
                  <a:srgbClr val="434343"/>
                </a:solidFill>
                <a:latin typeface="Montserrat ExtraBold"/>
                <a:ea typeface="Montserrat ExtraBold"/>
                <a:cs typeface="Montserrat ExtraBold"/>
                <a:sym typeface="Montserrat ExtraBold"/>
              </a:rPr>
              <a:t>Useful Feature</a:t>
            </a:r>
            <a:endParaRPr b="1">
              <a:latin typeface="Montserrat"/>
              <a:ea typeface="Montserrat"/>
              <a:cs typeface="Montserrat"/>
              <a:sym typeface="Montserrat"/>
            </a:endParaRPr>
          </a:p>
        </p:txBody>
      </p:sp>
      <p:sp>
        <p:nvSpPr>
          <p:cNvPr id="743" name="Google Shape;743;p37"/>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categorical features will be useful?</a:t>
            </a:r>
            <a:endParaRPr/>
          </a:p>
        </p:txBody>
      </p:sp>
      <p:pic>
        <p:nvPicPr>
          <p:cNvPr id="744" name="Google Shape;744;p37"/>
          <p:cNvPicPr preferRelativeResize="0"/>
          <p:nvPr/>
        </p:nvPicPr>
        <p:blipFill>
          <a:blip r:embed="rId3">
            <a:alphaModFix/>
          </a:blip>
          <a:stretch>
            <a:fillRect/>
          </a:stretch>
        </p:blipFill>
        <p:spPr>
          <a:xfrm>
            <a:off x="3314200" y="1611506"/>
            <a:ext cx="2714401" cy="1041381"/>
          </a:xfrm>
          <a:prstGeom prst="rect">
            <a:avLst/>
          </a:prstGeom>
          <a:noFill/>
          <a:ln>
            <a:noFill/>
          </a:ln>
        </p:spPr>
      </p:pic>
      <p:pic>
        <p:nvPicPr>
          <p:cNvPr id="745" name="Google Shape;745;p37"/>
          <p:cNvPicPr preferRelativeResize="0"/>
          <p:nvPr/>
        </p:nvPicPr>
        <p:blipFill>
          <a:blip r:embed="rId4">
            <a:alphaModFix/>
          </a:blip>
          <a:stretch>
            <a:fillRect/>
          </a:stretch>
        </p:blipFill>
        <p:spPr>
          <a:xfrm>
            <a:off x="6281750" y="1616444"/>
            <a:ext cx="2714398" cy="1031506"/>
          </a:xfrm>
          <a:prstGeom prst="rect">
            <a:avLst/>
          </a:prstGeom>
          <a:noFill/>
          <a:ln>
            <a:noFill/>
          </a:ln>
        </p:spPr>
      </p:pic>
      <p:pic>
        <p:nvPicPr>
          <p:cNvPr id="746" name="Google Shape;746;p37"/>
          <p:cNvPicPr preferRelativeResize="0"/>
          <p:nvPr/>
        </p:nvPicPr>
        <p:blipFill>
          <a:blip r:embed="rId5">
            <a:alphaModFix/>
          </a:blip>
          <a:stretch>
            <a:fillRect/>
          </a:stretch>
        </p:blipFill>
        <p:spPr>
          <a:xfrm>
            <a:off x="6362725" y="2991925"/>
            <a:ext cx="2714391" cy="1031501"/>
          </a:xfrm>
          <a:prstGeom prst="rect">
            <a:avLst/>
          </a:prstGeom>
          <a:noFill/>
          <a:ln>
            <a:noFill/>
          </a:ln>
        </p:spPr>
      </p:pic>
      <p:pic>
        <p:nvPicPr>
          <p:cNvPr id="747" name="Google Shape;747;p37"/>
          <p:cNvPicPr preferRelativeResize="0"/>
          <p:nvPr/>
        </p:nvPicPr>
        <p:blipFill>
          <a:blip r:embed="rId6">
            <a:alphaModFix/>
          </a:blip>
          <a:stretch>
            <a:fillRect/>
          </a:stretch>
        </p:blipFill>
        <p:spPr>
          <a:xfrm>
            <a:off x="3217763" y="2973587"/>
            <a:ext cx="2810831" cy="1068175"/>
          </a:xfrm>
          <a:prstGeom prst="rect">
            <a:avLst/>
          </a:prstGeom>
          <a:noFill/>
          <a:ln>
            <a:noFill/>
          </a:ln>
        </p:spPr>
      </p:pic>
      <p:pic>
        <p:nvPicPr>
          <p:cNvPr id="748" name="Google Shape;748;p37"/>
          <p:cNvPicPr preferRelativeResize="0"/>
          <p:nvPr/>
        </p:nvPicPr>
        <p:blipFill>
          <a:blip r:embed="rId7">
            <a:alphaModFix/>
          </a:blip>
          <a:stretch>
            <a:fillRect/>
          </a:stretch>
        </p:blipFill>
        <p:spPr>
          <a:xfrm>
            <a:off x="254062" y="1616450"/>
            <a:ext cx="2714340" cy="1031501"/>
          </a:xfrm>
          <a:prstGeom prst="rect">
            <a:avLst/>
          </a:prstGeom>
          <a:noFill/>
          <a:ln>
            <a:noFill/>
          </a:ln>
        </p:spPr>
      </p:pic>
      <p:pic>
        <p:nvPicPr>
          <p:cNvPr id="749" name="Google Shape;749;p37"/>
          <p:cNvPicPr preferRelativeResize="0"/>
          <p:nvPr/>
        </p:nvPicPr>
        <p:blipFill>
          <a:blip r:embed="rId8">
            <a:alphaModFix/>
          </a:blip>
          <a:stretch>
            <a:fillRect/>
          </a:stretch>
        </p:blipFill>
        <p:spPr>
          <a:xfrm>
            <a:off x="241050" y="2986987"/>
            <a:ext cx="2740351" cy="1041375"/>
          </a:xfrm>
          <a:prstGeom prst="rect">
            <a:avLst/>
          </a:prstGeom>
          <a:noFill/>
          <a:ln>
            <a:noFill/>
          </a:ln>
        </p:spPr>
      </p:pic>
      <p:cxnSp>
        <p:nvCxnSpPr>
          <p:cNvPr id="750" name="Google Shape;750;p37"/>
          <p:cNvCxnSpPr/>
          <p:nvPr/>
        </p:nvCxnSpPr>
        <p:spPr>
          <a:xfrm>
            <a:off x="6177888" y="1400475"/>
            <a:ext cx="23700" cy="28005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